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61" r:id="rId3"/>
    <p:sldId id="263" r:id="rId4"/>
    <p:sldId id="265" r:id="rId5"/>
    <p:sldId id="267" r:id="rId6"/>
    <p:sldId id="269" r:id="rId7"/>
    <p:sldId id="271" r:id="rId8"/>
    <p:sldId id="272" r:id="rId9"/>
    <p:sldId id="274" r:id="rId10"/>
    <p:sldId id="282" r:id="rId11"/>
    <p:sldId id="278" r:id="rId12"/>
    <p:sldId id="276" r:id="rId13"/>
    <p:sldId id="280" r:id="rId14"/>
    <p:sldId id="28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0308C0-6AC8-4543-AF48-49C258C6175F}" type="datetimeFigureOut">
              <a:rPr lang="en-US" smtClean="0"/>
              <a:pPr/>
              <a:t>10/29/2020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010C8E-BEA9-4881-BFF9-876544B188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F428A2-C411-48A8-B7FF-8AD189DC8908}" type="datetime1">
              <a:rPr lang="en-US" smtClean="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6B9DD1-6C8E-4E23-B135-13031D1B8C8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8324EA-1DE9-4444-A3C7-35D98839BB1A}" type="datetime1">
              <a:rPr lang="en-US" smtClean="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6B9DD1-6C8E-4E23-B135-13031D1B8C8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AB317-F331-41BD-94EE-7D5E78BAD14B}" type="datetime1">
              <a:rPr lang="en-US" smtClean="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6B9DD1-6C8E-4E23-B135-13031D1B8C8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5A83CC-8AB4-4D26-B1CB-0B57CEB6A278}" type="datetime1">
              <a:rPr lang="en-US" smtClean="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6B9DD1-6C8E-4E23-B135-13031D1B8C8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3F2329-313E-47BF-859C-DBC416E3DB6E}" type="datetime1">
              <a:rPr lang="en-US" smtClean="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6B9DD1-6C8E-4E23-B135-13031D1B8C8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9114BF-0114-4212-94F9-FECE05B7EF67}" type="datetime1">
              <a:rPr lang="en-US" smtClean="0"/>
              <a:pPr/>
              <a:t>10/29/2020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6B9DD1-6C8E-4E23-B135-13031D1B8C8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1D451C-15BB-4B4C-9C9C-4EAED8CDEE67}" type="datetime1">
              <a:rPr lang="en-US" smtClean="0"/>
              <a:pPr/>
              <a:t>10/29/2020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6B9DD1-6C8E-4E23-B135-13031D1B8C8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605290-64DF-4F8E-A681-6FB9E51BA227}" type="datetime1">
              <a:rPr lang="en-US" smtClean="0"/>
              <a:pPr/>
              <a:t>10/29/2020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6B9DD1-6C8E-4E23-B135-13031D1B8C8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8616A-B83E-4B8F-828B-298BBBCC9567}" type="datetime1">
              <a:rPr lang="en-US" smtClean="0"/>
              <a:pPr/>
              <a:t>10/29/2020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6B9DD1-6C8E-4E23-B135-13031D1B8C8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856AA-7A4F-4CBA-8876-3236C245A77E}" type="datetime1">
              <a:rPr lang="en-US" smtClean="0"/>
              <a:pPr/>
              <a:t>10/29/2020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6B9DD1-6C8E-4E23-B135-13031D1B8C8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C7158D-0D6A-447B-B86F-C69FA3E99F3A}" type="datetime1">
              <a:rPr lang="en-US" smtClean="0"/>
              <a:pPr/>
              <a:t>10/29/2020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6B9DD1-6C8E-4E23-B135-13031D1B8C8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4F340-2F58-4C73-8234-624DBB866720}" type="datetime1">
              <a:rPr lang="en-US" smtClean="0"/>
              <a:pPr/>
              <a:t>10/29/2020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6B9DD1-6C8E-4E23-B135-13031D1B8C8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Uranium" TargetMode="External"/><Relationship Id="rId2" Type="http://schemas.openxmlformats.org/officeDocument/2006/relationships/hyperlink" Target="https://en.wikipedia.org/wiki/Nuclear_fission" TargetMode="External"/><Relationship Id="rId1" Type="http://schemas.openxmlformats.org/officeDocument/2006/relationships/slideLayout" Target="../slideLayouts/slideLayout7.xml"/><Relationship Id="rId6" Type="http://schemas.openxmlformats.org/officeDocument/2006/relationships/hyperlink" Target="https://en.wikipedia.org/wiki/Quarks" TargetMode="External"/><Relationship Id="rId5" Type="http://schemas.openxmlformats.org/officeDocument/2006/relationships/hyperlink" Target="https://en.wikipedia.org/wiki/Nuclear_weapons" TargetMode="External"/><Relationship Id="rId4" Type="http://schemas.openxmlformats.org/officeDocument/2006/relationships/hyperlink" Target="https://en.wikipedia.org/wiki/Nuclear_power" TargetMode="Externa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20.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6.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81200"/>
            <a:ext cx="7808913" cy="4572000"/>
          </a:xfrm>
        </p:spPr>
        <p:txBody>
          <a:bodyPr>
            <a:normAutofit/>
          </a:bodyPr>
          <a:lstStyle/>
          <a:p>
            <a:r>
              <a:rPr lang="en-US" sz="2400" cap="none" dirty="0" smtClean="0"/>
              <a:t>Nuclear physics is based on the forces known as nuclear forces.</a:t>
            </a:r>
            <a:r>
              <a:rPr lang="en-US" sz="2400" cap="none" dirty="0" smtClean="0">
                <a:solidFill>
                  <a:srgbClr val="002060"/>
                </a:solidFill>
              </a:rPr>
              <a:t/>
            </a:r>
            <a:br>
              <a:rPr lang="en-US" sz="2400" cap="none" dirty="0" smtClean="0">
                <a:solidFill>
                  <a:srgbClr val="002060"/>
                </a:solidFill>
              </a:rPr>
            </a:br>
            <a:r>
              <a:rPr lang="en-US" sz="2400" cap="none" dirty="0" smtClean="0">
                <a:solidFill>
                  <a:srgbClr val="002060"/>
                </a:solidFill>
              </a:rPr>
              <a:t>1) The nuclear forces are strong attractive forces (protons and neutrons),Which bind the nucleons together in the nucleus of an atom.</a:t>
            </a:r>
            <a:br>
              <a:rPr lang="en-US" sz="2400" cap="none" dirty="0" smtClean="0">
                <a:solidFill>
                  <a:srgbClr val="002060"/>
                </a:solidFill>
              </a:rPr>
            </a:br>
            <a:r>
              <a:rPr lang="en-US" sz="2400" cap="none" dirty="0" smtClean="0">
                <a:solidFill>
                  <a:srgbClr val="002060"/>
                </a:solidFill>
              </a:rPr>
              <a:t> 2) These forces are very strong forces in nature. </a:t>
            </a:r>
            <a:br>
              <a:rPr lang="en-US" sz="2400" cap="none" dirty="0" smtClean="0">
                <a:solidFill>
                  <a:srgbClr val="002060"/>
                </a:solidFill>
              </a:rPr>
            </a:br>
            <a:r>
              <a:rPr lang="en-US" sz="2400" cap="none" dirty="0" smtClean="0">
                <a:solidFill>
                  <a:srgbClr val="002060"/>
                </a:solidFill>
              </a:rPr>
              <a:t> 3) These forces are neither gravitational nor electrostatic .</a:t>
            </a:r>
            <a:br>
              <a:rPr lang="en-US" sz="2400" cap="none" dirty="0" smtClean="0">
                <a:solidFill>
                  <a:srgbClr val="002060"/>
                </a:solidFill>
              </a:rPr>
            </a:br>
            <a:r>
              <a:rPr lang="en-US" sz="2400" cap="none" dirty="0" smtClean="0">
                <a:solidFill>
                  <a:srgbClr val="FF0000"/>
                </a:solidFill>
              </a:rPr>
              <a:t>Nuclear forces are of three types:</a:t>
            </a:r>
            <a:r>
              <a:rPr lang="en-US" sz="2400" cap="none" dirty="0" smtClean="0">
                <a:solidFill>
                  <a:srgbClr val="002060"/>
                </a:solidFill>
              </a:rPr>
              <a:t/>
            </a:r>
            <a:br>
              <a:rPr lang="en-US" sz="2400" cap="none" dirty="0" smtClean="0">
                <a:solidFill>
                  <a:srgbClr val="002060"/>
                </a:solidFill>
              </a:rPr>
            </a:br>
            <a:r>
              <a:rPr lang="en-US" sz="2400" cap="none" dirty="0" smtClean="0">
                <a:solidFill>
                  <a:srgbClr val="002060"/>
                </a:solidFill>
              </a:rPr>
              <a:t>i) The forces between two protons (pp force)</a:t>
            </a:r>
            <a:br>
              <a:rPr lang="en-US" sz="2400" cap="none" dirty="0" smtClean="0">
                <a:solidFill>
                  <a:srgbClr val="002060"/>
                </a:solidFill>
              </a:rPr>
            </a:br>
            <a:r>
              <a:rPr lang="en-US" sz="2400" cap="none" dirty="0" smtClean="0">
                <a:solidFill>
                  <a:srgbClr val="002060"/>
                </a:solidFill>
              </a:rPr>
              <a:t>ii) The forces between two neutrons (</a:t>
            </a:r>
            <a:r>
              <a:rPr lang="en-US" sz="2400" cap="none" dirty="0" err="1" smtClean="0">
                <a:solidFill>
                  <a:srgbClr val="002060"/>
                </a:solidFill>
              </a:rPr>
              <a:t>nn</a:t>
            </a:r>
            <a:r>
              <a:rPr lang="en-US" sz="2400" cap="none" dirty="0" smtClean="0">
                <a:solidFill>
                  <a:srgbClr val="002060"/>
                </a:solidFill>
              </a:rPr>
              <a:t> force) </a:t>
            </a:r>
            <a:br>
              <a:rPr lang="en-US" sz="2400" cap="none" dirty="0" smtClean="0">
                <a:solidFill>
                  <a:srgbClr val="002060"/>
                </a:solidFill>
              </a:rPr>
            </a:br>
            <a:r>
              <a:rPr lang="en-US" sz="2400" cap="none" dirty="0" smtClean="0">
                <a:solidFill>
                  <a:srgbClr val="002060"/>
                </a:solidFill>
              </a:rPr>
              <a:t>iii) The force between a proton and a neutron (</a:t>
            </a:r>
            <a:r>
              <a:rPr lang="en-US" sz="2400" cap="none" dirty="0" err="1" smtClean="0">
                <a:solidFill>
                  <a:srgbClr val="002060"/>
                </a:solidFill>
              </a:rPr>
              <a:t>pn</a:t>
            </a:r>
            <a:r>
              <a:rPr lang="en-US" sz="2400" cap="none" dirty="0" smtClean="0">
                <a:solidFill>
                  <a:srgbClr val="002060"/>
                </a:solidFill>
              </a:rPr>
              <a:t> force) </a:t>
            </a:r>
            <a:br>
              <a:rPr lang="en-US" sz="2400" cap="none" dirty="0" smtClean="0">
                <a:solidFill>
                  <a:srgbClr val="002060"/>
                </a:solidFill>
              </a:rPr>
            </a:br>
            <a:r>
              <a:rPr lang="en-US" sz="2400" cap="none" dirty="0" smtClean="0">
                <a:solidFill>
                  <a:srgbClr val="002060"/>
                </a:solidFill>
              </a:rPr>
              <a:t>All these forces are attractive and are of the same order.</a:t>
            </a:r>
            <a:endParaRPr lang="en-US" sz="2400" dirty="0">
              <a:solidFill>
                <a:srgbClr val="002060"/>
              </a:solidFill>
            </a:endParaRPr>
          </a:p>
        </p:txBody>
      </p:sp>
      <p:sp>
        <p:nvSpPr>
          <p:cNvPr id="3" name="Text Placeholder 2"/>
          <p:cNvSpPr>
            <a:spLocks noGrp="1"/>
          </p:cNvSpPr>
          <p:nvPr>
            <p:ph type="body" idx="1"/>
          </p:nvPr>
        </p:nvSpPr>
        <p:spPr>
          <a:xfrm>
            <a:off x="722313" y="228601"/>
            <a:ext cx="8193087" cy="1828799"/>
          </a:xfrm>
        </p:spPr>
        <p:txBody>
          <a:bodyPr>
            <a:normAutofit/>
          </a:bodyPr>
          <a:lstStyle/>
          <a:p>
            <a:pPr algn="ctr"/>
            <a:r>
              <a:rPr lang="en-US" sz="3200" b="1" u="sng" dirty="0" smtClean="0">
                <a:solidFill>
                  <a:srgbClr val="FF0000"/>
                </a:solidFill>
              </a:rPr>
              <a:t>STATIC </a:t>
            </a:r>
            <a:r>
              <a:rPr lang="en-US" sz="3200" b="1" u="sng" dirty="0" smtClean="0">
                <a:solidFill>
                  <a:srgbClr val="FF0000"/>
                </a:solidFill>
              </a:rPr>
              <a:t>PROPERTIES OF </a:t>
            </a:r>
            <a:r>
              <a:rPr lang="en-US" sz="3200" b="1" u="sng" dirty="0" smtClean="0">
                <a:solidFill>
                  <a:srgbClr val="FF0000"/>
                </a:solidFill>
              </a:rPr>
              <a:t>NUCLEI</a:t>
            </a:r>
            <a:endParaRPr lang="en-US" sz="3200" b="1" u="sng" dirty="0" smtClean="0">
              <a:solidFill>
                <a:srgbClr val="FF0000"/>
              </a:solidFill>
            </a:endParaRPr>
          </a:p>
          <a:p>
            <a:r>
              <a:rPr lang="en-US" sz="3200" dirty="0" smtClean="0">
                <a:solidFill>
                  <a:srgbClr val="C00000"/>
                </a:solidFill>
              </a:rPr>
              <a:t>Basic Nuclear properties:</a:t>
            </a:r>
          </a:p>
          <a:p>
            <a:r>
              <a:rPr lang="en-US" sz="3000" dirty="0" smtClean="0">
                <a:solidFill>
                  <a:srgbClr val="C00000"/>
                </a:solidFill>
              </a:rPr>
              <a:t>i) Nuclear Forces</a:t>
            </a:r>
            <a:endParaRPr lang="en-US" sz="3000" dirty="0">
              <a:solidFill>
                <a:srgbClr val="C00000"/>
              </a:solidFill>
            </a:endParaRPr>
          </a:p>
        </p:txBody>
      </p:sp>
      <p:sp>
        <p:nvSpPr>
          <p:cNvPr id="4" name="Slide Number Placeholder 3"/>
          <p:cNvSpPr>
            <a:spLocks noGrp="1"/>
          </p:cNvSpPr>
          <p:nvPr>
            <p:ph type="sldNum" sz="quarter" idx="12"/>
          </p:nvPr>
        </p:nvSpPr>
        <p:spPr/>
        <p:txBody>
          <a:bodyPr/>
          <a:lstStyle/>
          <a:p>
            <a:fld id="{356B9DD1-6C8E-4E23-B135-13031D1B8C83}"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1477328"/>
          </a:xfrm>
          <a:prstGeom prst="rect">
            <a:avLst/>
          </a:prstGeom>
        </p:spPr>
        <p:txBody>
          <a:bodyPr wrap="square">
            <a:spAutoFit/>
          </a:bodyPr>
          <a:lstStyle/>
          <a:p>
            <a:r>
              <a:rPr lang="en-US" sz="2400" b="1" dirty="0" smtClean="0">
                <a:solidFill>
                  <a:srgbClr val="0070C0"/>
                </a:solidFill>
              </a:rPr>
              <a:t>	</a:t>
            </a:r>
            <a:r>
              <a:rPr lang="en-US" sz="2200" dirty="0" smtClean="0">
                <a:solidFill>
                  <a:srgbClr val="002060"/>
                </a:solidFill>
              </a:rPr>
              <a:t>The bombardment with alpha particles was found by Rutherford to cause emission of protons from all the elements of atomic number up to 19 with exception of </a:t>
            </a:r>
          </a:p>
          <a:p>
            <a:r>
              <a:rPr lang="en-US" sz="2200" dirty="0" smtClean="0">
                <a:solidFill>
                  <a:srgbClr val="002060"/>
                </a:solidFill>
              </a:rPr>
              <a:t>The most considerable effects occurred with  </a:t>
            </a:r>
            <a:endParaRPr lang="en-US" sz="2200" dirty="0">
              <a:solidFill>
                <a:srgbClr val="002060"/>
              </a:solidFill>
            </a:endParaRPr>
          </a:p>
        </p:txBody>
      </p:sp>
      <p:graphicFrame>
        <p:nvGraphicFramePr>
          <p:cNvPr id="24578" name="Object 2"/>
          <p:cNvGraphicFramePr>
            <a:graphicFrameLocks noChangeAspect="1"/>
          </p:cNvGraphicFramePr>
          <p:nvPr/>
        </p:nvGraphicFramePr>
        <p:xfrm>
          <a:off x="2209800" y="685800"/>
          <a:ext cx="3886200" cy="457200"/>
        </p:xfrm>
        <a:graphic>
          <a:graphicData uri="http://schemas.openxmlformats.org/presentationml/2006/ole">
            <p:oleObj spid="_x0000_s28674" name="Equation" r:id="rId3" imgW="2222280" imgH="241200" progId="Equation.3">
              <p:embed/>
            </p:oleObj>
          </a:graphicData>
        </a:graphic>
      </p:graphicFrame>
      <p:graphicFrame>
        <p:nvGraphicFramePr>
          <p:cNvPr id="24580" name="Object 4"/>
          <p:cNvGraphicFramePr>
            <a:graphicFrameLocks noChangeAspect="1"/>
          </p:cNvGraphicFramePr>
          <p:nvPr/>
        </p:nvGraphicFramePr>
        <p:xfrm>
          <a:off x="5181600" y="1066800"/>
          <a:ext cx="3200400" cy="381000"/>
        </p:xfrm>
        <a:graphic>
          <a:graphicData uri="http://schemas.openxmlformats.org/presentationml/2006/ole">
            <p:oleObj spid="_x0000_s28675" name="Equation" r:id="rId4" imgW="1473120" imgH="241200" progId="Equation.3">
              <p:embed/>
            </p:oleObj>
          </a:graphicData>
        </a:graphic>
      </p:graphicFrame>
      <p:sp>
        <p:nvSpPr>
          <p:cNvPr id="5" name="Rectangle 4"/>
          <p:cNvSpPr/>
          <p:nvPr/>
        </p:nvSpPr>
        <p:spPr>
          <a:xfrm>
            <a:off x="0" y="1524000"/>
            <a:ext cx="9144000" cy="4493538"/>
          </a:xfrm>
          <a:prstGeom prst="rect">
            <a:avLst/>
          </a:prstGeom>
        </p:spPr>
        <p:txBody>
          <a:bodyPr wrap="square">
            <a:spAutoFit/>
          </a:bodyPr>
          <a:lstStyle/>
          <a:p>
            <a:r>
              <a:rPr lang="en-US" sz="2200" dirty="0" smtClean="0">
                <a:solidFill>
                  <a:srgbClr val="0070C0"/>
                </a:solidFill>
              </a:rPr>
              <a:t>After that, </a:t>
            </a:r>
            <a:r>
              <a:rPr lang="en-US" sz="2200" dirty="0" smtClean="0">
                <a:solidFill>
                  <a:srgbClr val="002060"/>
                </a:solidFill>
              </a:rPr>
              <a:t>Bothe and Becker (in 1930) discovered that </a:t>
            </a:r>
            <a:r>
              <a:rPr lang="en-US" sz="2200" b="1" dirty="0" smtClean="0">
                <a:solidFill>
                  <a:srgbClr val="002060"/>
                </a:solidFill>
              </a:rPr>
              <a:t>Be</a:t>
            </a:r>
            <a:r>
              <a:rPr lang="en-US" sz="2200" dirty="0" smtClean="0">
                <a:solidFill>
                  <a:srgbClr val="002060"/>
                </a:solidFill>
              </a:rPr>
              <a:t> elements emitted a highly penetrating radiation when alpha particle  </a:t>
            </a:r>
            <a:r>
              <a:rPr lang="en-US" sz="2200" dirty="0" err="1" smtClean="0">
                <a:solidFill>
                  <a:srgbClr val="002060"/>
                </a:solidFill>
              </a:rPr>
              <a:t>bambarded</a:t>
            </a:r>
            <a:r>
              <a:rPr lang="en-US" sz="2200" dirty="0" smtClean="0">
                <a:solidFill>
                  <a:srgbClr val="002060"/>
                </a:solidFill>
              </a:rPr>
              <a:t>, it was thought that its radiation must be a form of gamma  ray of very high energy i.e.</a:t>
            </a:r>
          </a:p>
          <a:p>
            <a:endParaRPr lang="en-US" sz="2200" dirty="0" smtClean="0">
              <a:solidFill>
                <a:srgbClr val="002060"/>
              </a:solidFill>
            </a:endParaRPr>
          </a:p>
          <a:p>
            <a:r>
              <a:rPr lang="en-US" sz="2200" dirty="0" smtClean="0">
                <a:solidFill>
                  <a:srgbClr val="002060"/>
                </a:solidFill>
              </a:rPr>
              <a:t>Curie </a:t>
            </a:r>
            <a:r>
              <a:rPr lang="en-US" sz="2200" dirty="0" err="1" smtClean="0">
                <a:solidFill>
                  <a:srgbClr val="002060"/>
                </a:solidFill>
              </a:rPr>
              <a:t>Juliot</a:t>
            </a:r>
            <a:r>
              <a:rPr lang="en-US" sz="2200" dirty="0" smtClean="0">
                <a:solidFill>
                  <a:srgbClr val="002060"/>
                </a:solidFill>
              </a:rPr>
              <a:t> (in 1931) found that when the radiation was allowed to fall on substances containing hydrogen, it caused the production of highly energetic particles.</a:t>
            </a:r>
          </a:p>
          <a:p>
            <a:r>
              <a:rPr lang="en-US" sz="2200" dirty="0" smtClean="0">
                <a:solidFill>
                  <a:srgbClr val="002060"/>
                </a:solidFill>
              </a:rPr>
              <a:t>Chadwick in 1931 was  able to show that </a:t>
            </a:r>
            <a:r>
              <a:rPr lang="en-US" sz="2200" b="1" dirty="0" smtClean="0">
                <a:solidFill>
                  <a:srgbClr val="002060"/>
                </a:solidFill>
              </a:rPr>
              <a:t>the rays emitted from Be</a:t>
            </a:r>
            <a:r>
              <a:rPr lang="en-US" sz="2200" dirty="0" smtClean="0">
                <a:solidFill>
                  <a:srgbClr val="002060"/>
                </a:solidFill>
              </a:rPr>
              <a:t>, gave rise to rapidly moving atoms when </a:t>
            </a:r>
            <a:r>
              <a:rPr lang="en-US" sz="2200" u="sng" dirty="0" smtClean="0">
                <a:solidFill>
                  <a:srgbClr val="002060"/>
                </a:solidFill>
              </a:rPr>
              <a:t>allowed to fall on other substances like  He, Li, C,O,N . </a:t>
            </a:r>
            <a:endParaRPr lang="en-US" sz="2200" dirty="0" smtClean="0">
              <a:solidFill>
                <a:srgbClr val="002060"/>
              </a:solidFill>
            </a:endParaRPr>
          </a:p>
          <a:p>
            <a:r>
              <a:rPr lang="en-US" sz="2200" dirty="0" smtClean="0">
                <a:solidFill>
                  <a:srgbClr val="002060"/>
                </a:solidFill>
              </a:rPr>
              <a:t>These results could not be  explained  that the new  radiation consisted of  high energetic gamma rays.</a:t>
            </a:r>
          </a:p>
          <a:p>
            <a:endParaRPr lang="en-US" sz="2200" dirty="0" smtClean="0">
              <a:solidFill>
                <a:srgbClr val="002060"/>
              </a:solidFill>
            </a:endParaRPr>
          </a:p>
        </p:txBody>
      </p:sp>
      <p:graphicFrame>
        <p:nvGraphicFramePr>
          <p:cNvPr id="28676" name="Object 4"/>
          <p:cNvGraphicFramePr>
            <a:graphicFrameLocks noChangeAspect="1"/>
          </p:cNvGraphicFramePr>
          <p:nvPr/>
        </p:nvGraphicFramePr>
        <p:xfrm>
          <a:off x="2971800" y="2590800"/>
          <a:ext cx="2362200" cy="393700"/>
        </p:xfrm>
        <a:graphic>
          <a:graphicData uri="http://schemas.openxmlformats.org/presentationml/2006/ole">
            <p:oleObj spid="_x0000_s28676" name="Equation" r:id="rId5" imgW="1485720" imgH="241200" progId="Equation.3">
              <p:embed/>
            </p:oleObj>
          </a:graphicData>
        </a:graphic>
      </p:graphicFrame>
      <p:sp>
        <p:nvSpPr>
          <p:cNvPr id="7" name="Slide Number Placeholder 6"/>
          <p:cNvSpPr>
            <a:spLocks noGrp="1"/>
          </p:cNvSpPr>
          <p:nvPr>
            <p:ph type="sldNum" sz="quarter" idx="12"/>
          </p:nvPr>
        </p:nvSpPr>
        <p:spPr/>
        <p:txBody>
          <a:bodyPr/>
          <a:lstStyle/>
          <a:p>
            <a:fld id="{356B9DD1-6C8E-4E23-B135-13031D1B8C83}"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324600"/>
          </a:xfrm>
        </p:spPr>
        <p:txBody>
          <a:bodyPr>
            <a:noAutofit/>
          </a:bodyPr>
          <a:lstStyle/>
          <a:p>
            <a:endParaRPr lang="en-US" sz="2200" dirty="0" smtClean="0">
              <a:solidFill>
                <a:srgbClr val="002060"/>
              </a:solidFill>
            </a:endParaRPr>
          </a:p>
          <a:p>
            <a:endParaRPr lang="en-US" sz="2200" dirty="0" smtClean="0">
              <a:solidFill>
                <a:srgbClr val="002060"/>
              </a:solidFill>
            </a:endParaRPr>
          </a:p>
          <a:p>
            <a:endParaRPr lang="en-US" sz="2200" dirty="0" smtClean="0">
              <a:solidFill>
                <a:srgbClr val="002060"/>
              </a:solidFill>
            </a:endParaRPr>
          </a:p>
          <a:p>
            <a:r>
              <a:rPr lang="en-US" sz="2200" dirty="0" smtClean="0">
                <a:solidFill>
                  <a:srgbClr val="002060"/>
                </a:solidFill>
              </a:rPr>
              <a:t>Chadwick (in 1932) finally  proved that the energies of proton ejected from hydrogenous material and of the other rapidly moving atoms could only  be explained. The explanation is on the basis that </a:t>
            </a:r>
            <a:r>
              <a:rPr lang="en-US" sz="2200" u="sng" dirty="0" smtClean="0">
                <a:solidFill>
                  <a:srgbClr val="002060"/>
                </a:solidFill>
              </a:rPr>
              <a:t>the rays from </a:t>
            </a:r>
            <a:r>
              <a:rPr lang="en-US" sz="2200" u="sng" dirty="0" err="1" smtClean="0">
                <a:solidFill>
                  <a:srgbClr val="002060"/>
                </a:solidFill>
              </a:rPr>
              <a:t>bambarded</a:t>
            </a:r>
            <a:r>
              <a:rPr lang="en-US" sz="2200" u="sng" dirty="0" smtClean="0">
                <a:solidFill>
                  <a:srgbClr val="002060"/>
                </a:solidFill>
              </a:rPr>
              <a:t> Be actually consisted of particles with mass close to that of the proton.</a:t>
            </a:r>
          </a:p>
          <a:p>
            <a:r>
              <a:rPr lang="en-US" sz="2200" u="sng" dirty="0" smtClean="0">
                <a:solidFill>
                  <a:srgbClr val="002060"/>
                </a:solidFill>
              </a:rPr>
              <a:t>These particles produce no tracks in the cloud chamber and not affected by electric or magnetic field.</a:t>
            </a:r>
          </a:p>
          <a:p>
            <a:r>
              <a:rPr lang="en-US" sz="2200" dirty="0" smtClean="0">
                <a:solidFill>
                  <a:srgbClr val="002060"/>
                </a:solidFill>
              </a:rPr>
              <a:t>These facts together with the extremely high penetrating power of the particle showed that the charge of the later must be </a:t>
            </a:r>
            <a:r>
              <a:rPr lang="en-US" sz="2200" u="sng" dirty="0" smtClean="0">
                <a:solidFill>
                  <a:srgbClr val="002060"/>
                </a:solidFill>
              </a:rPr>
              <a:t>zero.</a:t>
            </a:r>
            <a:r>
              <a:rPr lang="en-US" sz="2200" dirty="0" smtClean="0">
                <a:solidFill>
                  <a:srgbClr val="002060"/>
                </a:solidFill>
              </a:rPr>
              <a:t> Science new particle was found to be </a:t>
            </a:r>
            <a:r>
              <a:rPr lang="en-US" sz="2200" u="sng" dirty="0" smtClean="0">
                <a:solidFill>
                  <a:srgbClr val="002060"/>
                </a:solidFill>
              </a:rPr>
              <a:t>neutral</a:t>
            </a:r>
            <a:r>
              <a:rPr lang="en-US" sz="2200" dirty="0" smtClean="0">
                <a:solidFill>
                  <a:srgbClr val="002060"/>
                </a:solidFill>
              </a:rPr>
              <a:t> and to have a mass close to 1.</a:t>
            </a:r>
          </a:p>
          <a:p>
            <a:r>
              <a:rPr lang="en-US" sz="2200" dirty="0" smtClean="0">
                <a:solidFill>
                  <a:srgbClr val="002060"/>
                </a:solidFill>
              </a:rPr>
              <a:t>Later measurements showed that , the mass of neutron is 1.0098 </a:t>
            </a:r>
            <a:r>
              <a:rPr lang="en-US" sz="2200" dirty="0" err="1" smtClean="0">
                <a:solidFill>
                  <a:srgbClr val="002060"/>
                </a:solidFill>
              </a:rPr>
              <a:t>amu</a:t>
            </a:r>
            <a:r>
              <a:rPr lang="en-US" sz="2200" dirty="0" smtClean="0">
                <a:solidFill>
                  <a:srgbClr val="002060"/>
                </a:solidFill>
              </a:rPr>
              <a:t>, it is slightly heavier than the proton with mass 1.00458 </a:t>
            </a:r>
            <a:r>
              <a:rPr lang="en-US" sz="2200" dirty="0" err="1" smtClean="0">
                <a:solidFill>
                  <a:srgbClr val="002060"/>
                </a:solidFill>
              </a:rPr>
              <a:t>amu</a:t>
            </a:r>
            <a:r>
              <a:rPr lang="en-US" sz="2200" dirty="0" smtClean="0">
                <a:solidFill>
                  <a:srgbClr val="002060"/>
                </a:solidFill>
              </a:rPr>
              <a:t>.</a:t>
            </a:r>
          </a:p>
          <a:p>
            <a:endParaRPr lang="en-US" sz="2200" dirty="0" smtClean="0">
              <a:solidFill>
                <a:srgbClr val="002060"/>
              </a:solidFill>
            </a:endParaRPr>
          </a:p>
          <a:p>
            <a:endParaRPr lang="en-US" sz="2200" dirty="0">
              <a:solidFill>
                <a:srgbClr val="0070C0"/>
              </a:solidFill>
            </a:endParaRPr>
          </a:p>
        </p:txBody>
      </p:sp>
      <p:sp>
        <p:nvSpPr>
          <p:cNvPr id="4" name="Slide Number Placeholder 3"/>
          <p:cNvSpPr>
            <a:spLocks noGrp="1"/>
          </p:cNvSpPr>
          <p:nvPr>
            <p:ph type="sldNum" sz="quarter" idx="12"/>
          </p:nvPr>
        </p:nvSpPr>
        <p:spPr/>
        <p:txBody>
          <a:bodyPr/>
          <a:lstStyle/>
          <a:p>
            <a:fld id="{356B9DD1-6C8E-4E23-B135-13031D1B8C83}"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686800" cy="4154984"/>
          </a:xfrm>
          <a:prstGeom prst="rect">
            <a:avLst/>
          </a:prstGeom>
        </p:spPr>
        <p:txBody>
          <a:bodyPr wrap="square">
            <a:spAutoFit/>
          </a:bodyPr>
          <a:lstStyle/>
          <a:p>
            <a:r>
              <a:rPr lang="en-US" sz="2400" dirty="0" smtClean="0"/>
              <a:t>Hence, James Chadwick( in 1932) discovered that,</a:t>
            </a:r>
            <a:r>
              <a:rPr lang="en-US" sz="2400" baseline="30000" dirty="0" smtClean="0"/>
              <a:t> </a:t>
            </a:r>
            <a:r>
              <a:rPr lang="en-US" sz="2400" dirty="0" smtClean="0"/>
              <a:t>the atomic nucleus was constituted with neutron and it was a new elementary particle, distinct from the proton.</a:t>
            </a:r>
          </a:p>
          <a:p>
            <a:r>
              <a:rPr lang="en-US" sz="2400" dirty="0" smtClean="0"/>
              <a:t>The uncharged neutron of nuclear structure, leading the creation of new radioactive elements ( by neutron irradiation (1934))</a:t>
            </a:r>
          </a:p>
          <a:p>
            <a:r>
              <a:rPr lang="en-US" sz="2400" dirty="0" smtClean="0"/>
              <a:t> and the </a:t>
            </a:r>
            <a:r>
              <a:rPr lang="en-US" sz="2400" dirty="0" smtClean="0">
                <a:hlinkClick r:id="rId2" tooltip="Nuclear fission"/>
              </a:rPr>
              <a:t>fission</a:t>
            </a:r>
            <a:r>
              <a:rPr lang="en-US" sz="2400" dirty="0" smtClean="0"/>
              <a:t> of </a:t>
            </a:r>
            <a:r>
              <a:rPr lang="en-US" sz="2400" dirty="0" smtClean="0">
                <a:hlinkClick r:id="rId3" tooltip="Uranium"/>
              </a:rPr>
              <a:t>uranium</a:t>
            </a:r>
            <a:r>
              <a:rPr lang="en-US" sz="2400" dirty="0" smtClean="0"/>
              <a:t> atoms by neutrons (1938).</a:t>
            </a:r>
            <a:r>
              <a:rPr lang="en-US" sz="2400" baseline="30000" dirty="0" smtClean="0"/>
              <a:t> </a:t>
            </a:r>
          </a:p>
          <a:p>
            <a:r>
              <a:rPr lang="en-US" sz="2400" dirty="0" smtClean="0"/>
              <a:t>The discovery of fission led to the creation of both </a:t>
            </a:r>
            <a:r>
              <a:rPr lang="en-US" sz="2400" dirty="0" smtClean="0">
                <a:hlinkClick r:id="rId4" tooltip="Nuclear power"/>
              </a:rPr>
              <a:t>nuclear power</a:t>
            </a:r>
            <a:r>
              <a:rPr lang="en-US" sz="2400" dirty="0" smtClean="0"/>
              <a:t> and </a:t>
            </a:r>
            <a:r>
              <a:rPr lang="en-US" sz="2400" dirty="0" smtClean="0">
                <a:hlinkClick r:id="rId5" tooltip="Nuclear weapons"/>
              </a:rPr>
              <a:t>weapons</a:t>
            </a:r>
            <a:r>
              <a:rPr lang="en-US" sz="2400" dirty="0" smtClean="0"/>
              <a:t> by the end of World War II.</a:t>
            </a:r>
          </a:p>
          <a:p>
            <a:r>
              <a:rPr lang="en-US" sz="2400" dirty="0" smtClean="0"/>
              <a:t>Both the proton and the neutron were presumed to be elementary particles until the 1960s, when they were determined to be composite particles built from </a:t>
            </a:r>
            <a:r>
              <a:rPr lang="en-US" sz="2400" dirty="0" smtClean="0">
                <a:hlinkClick r:id="rId6" tooltip="Quarks"/>
              </a:rPr>
              <a:t>quarks</a:t>
            </a:r>
            <a:r>
              <a:rPr lang="en-US" sz="2400" dirty="0" smtClean="0"/>
              <a:t>.</a:t>
            </a:r>
            <a:endParaRPr lang="en-US" sz="2400" dirty="0"/>
          </a:p>
        </p:txBody>
      </p:sp>
      <p:sp>
        <p:nvSpPr>
          <p:cNvPr id="3" name="Slide Number Placeholder 2"/>
          <p:cNvSpPr>
            <a:spLocks noGrp="1"/>
          </p:cNvSpPr>
          <p:nvPr>
            <p:ph type="sldNum" sz="quarter" idx="12"/>
          </p:nvPr>
        </p:nvSpPr>
        <p:spPr/>
        <p:txBody>
          <a:bodyPr/>
          <a:lstStyle/>
          <a:p>
            <a:fld id="{356B9DD1-6C8E-4E23-B135-13031D1B8C83}"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924800" cy="4801314"/>
          </a:xfrm>
          <a:prstGeom prst="rect">
            <a:avLst/>
          </a:prstGeom>
        </p:spPr>
        <p:txBody>
          <a:bodyPr wrap="square">
            <a:spAutoFit/>
          </a:bodyPr>
          <a:lstStyle/>
          <a:p>
            <a:endParaRPr lang="en-US" sz="2400" b="1" dirty="0" smtClean="0"/>
          </a:p>
          <a:p>
            <a:r>
              <a:rPr lang="en-US" sz="2400" b="1" dirty="0" smtClean="0"/>
              <a:t>It is important to note that the three “conservation laws” apply to nuclear reactions:</a:t>
            </a:r>
          </a:p>
          <a:p>
            <a:pPr marL="400050" indent="-400050"/>
            <a:r>
              <a:rPr lang="en-US" sz="2400" dirty="0" smtClean="0"/>
              <a:t>i) The charge is conserved, or, </a:t>
            </a:r>
          </a:p>
          <a:p>
            <a:pPr marL="400050" indent="-400050"/>
            <a:r>
              <a:rPr lang="en-US" sz="2400" dirty="0" smtClean="0"/>
              <a:t>the sum of charges on the left is equal to the sum of charges</a:t>
            </a:r>
          </a:p>
          <a:p>
            <a:pPr marL="400050" indent="-400050"/>
            <a:r>
              <a:rPr lang="en-US" sz="2400" dirty="0" smtClean="0"/>
              <a:t>in the right.</a:t>
            </a:r>
          </a:p>
          <a:p>
            <a:r>
              <a:rPr lang="en-US" sz="2400" dirty="0" smtClean="0"/>
              <a:t>ii) The number of nucleons in a nuclear reaction is conserved.</a:t>
            </a:r>
          </a:p>
          <a:p>
            <a:r>
              <a:rPr lang="en-US" sz="2400" dirty="0" smtClean="0"/>
              <a:t>iii) The mass-energy relation is conserved.</a:t>
            </a:r>
          </a:p>
          <a:p>
            <a:r>
              <a:rPr lang="en-US" sz="2400" dirty="0" smtClean="0"/>
              <a:t>e.g. Aluminum is transformed into phosphorous by combining the nucleus with an alpha particle. A neutron is produced as part of the transformation.</a:t>
            </a:r>
          </a:p>
          <a:p>
            <a:r>
              <a:rPr lang="en-US" sz="2400" dirty="0" smtClean="0"/>
              <a:t> </a:t>
            </a:r>
          </a:p>
          <a:p>
            <a:endParaRPr lang="en-US" u="sng" dirty="0"/>
          </a:p>
        </p:txBody>
      </p:sp>
      <p:graphicFrame>
        <p:nvGraphicFramePr>
          <p:cNvPr id="23554" name="Object 2"/>
          <p:cNvGraphicFramePr>
            <a:graphicFrameLocks noChangeAspect="1"/>
          </p:cNvGraphicFramePr>
          <p:nvPr/>
        </p:nvGraphicFramePr>
        <p:xfrm>
          <a:off x="4267200" y="4114800"/>
          <a:ext cx="4114800" cy="457200"/>
        </p:xfrm>
        <a:graphic>
          <a:graphicData uri="http://schemas.openxmlformats.org/presentationml/2006/ole">
            <p:oleObj spid="_x0000_s27650" name="Equation" r:id="rId3" imgW="1523880" imgH="241200" progId="Equation.3">
              <p:embed/>
            </p:oleObj>
          </a:graphicData>
        </a:graphic>
      </p:graphicFrame>
      <p:sp>
        <p:nvSpPr>
          <p:cNvPr id="4" name="Slide Number Placeholder 3"/>
          <p:cNvSpPr>
            <a:spLocks noGrp="1"/>
          </p:cNvSpPr>
          <p:nvPr>
            <p:ph type="sldNum" sz="quarter" idx="12"/>
          </p:nvPr>
        </p:nvSpPr>
        <p:spPr/>
        <p:txBody>
          <a:bodyPr/>
          <a:lstStyle/>
          <a:p>
            <a:fld id="{356B9DD1-6C8E-4E23-B135-13031D1B8C83}"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48193"/>
          </a:xfrm>
          <a:prstGeom prst="rect">
            <a:avLst/>
          </a:prstGeom>
        </p:spPr>
        <p:txBody>
          <a:bodyPr wrap="square">
            <a:spAutoFit/>
          </a:bodyPr>
          <a:lstStyle/>
          <a:p>
            <a:r>
              <a:rPr lang="en-US" sz="2400" b="1" u="sng" dirty="0" smtClean="0">
                <a:solidFill>
                  <a:srgbClr val="FF0000"/>
                </a:solidFill>
              </a:rPr>
              <a:t>The Proton–Neutron Hypothesis</a:t>
            </a:r>
            <a:r>
              <a:rPr lang="en-US" dirty="0" smtClean="0">
                <a:solidFill>
                  <a:srgbClr val="7030A0"/>
                </a:solidFill>
              </a:rPr>
              <a:t>:</a:t>
            </a:r>
          </a:p>
          <a:p>
            <a:r>
              <a:rPr lang="en-US" sz="2000" dirty="0" smtClean="0">
                <a:solidFill>
                  <a:schemeClr val="accent6">
                    <a:lumMod val="50000"/>
                  </a:schemeClr>
                </a:solidFill>
              </a:rPr>
              <a:t>Proton- neutron hypothesis was proposed after the discovery of neutron by Chadwick in 1932. ACCORDING TO THIS HYPOTHESIS,</a:t>
            </a:r>
          </a:p>
          <a:p>
            <a:r>
              <a:rPr lang="en-US" sz="2000" dirty="0" smtClean="0">
                <a:solidFill>
                  <a:schemeClr val="accent6">
                    <a:lumMod val="50000"/>
                  </a:schemeClr>
                </a:solidFill>
              </a:rPr>
              <a:t>a nucleus of mass no. A and atomic number Z ,contains Z protons and A- Z no. of neutrons inside the nucleus. </a:t>
            </a:r>
          </a:p>
          <a:p>
            <a:pPr>
              <a:buFont typeface="Wingdings" pitchFamily="2" charset="2"/>
              <a:buChar char="Ø"/>
            </a:pPr>
            <a:r>
              <a:rPr lang="en-US" sz="2000" dirty="0" smtClean="0">
                <a:solidFill>
                  <a:schemeClr val="accent6">
                    <a:lumMod val="50000"/>
                  </a:schemeClr>
                </a:solidFill>
              </a:rPr>
              <a:t>  Z no. of electrons are revolving around the nucleus so as to make atom electrically neutral.</a:t>
            </a:r>
          </a:p>
          <a:p>
            <a:pPr>
              <a:buFont typeface="Wingdings" pitchFamily="2" charset="2"/>
              <a:buChar char="Ø"/>
            </a:pPr>
            <a:r>
              <a:rPr lang="en-US" sz="2000" dirty="0" smtClean="0">
                <a:solidFill>
                  <a:schemeClr val="accent6">
                    <a:lumMod val="50000"/>
                  </a:schemeClr>
                </a:solidFill>
              </a:rPr>
              <a:t>The existence of neutron in nucleus satisfies the uncertainty principle.</a:t>
            </a:r>
          </a:p>
          <a:p>
            <a:pPr>
              <a:buFont typeface="Wingdings" pitchFamily="2" charset="2"/>
              <a:buChar char="Ø"/>
            </a:pPr>
            <a:r>
              <a:rPr lang="en-US" sz="2000" dirty="0" smtClean="0">
                <a:solidFill>
                  <a:schemeClr val="accent6">
                    <a:lumMod val="50000"/>
                  </a:schemeClr>
                </a:solidFill>
              </a:rPr>
              <a:t> It explains the electron does not pre-exist in the nucleus. The electron is formed just at the instant of emission caused by the transformation of a neutron into a proton as,</a:t>
            </a:r>
          </a:p>
          <a:p>
            <a:endParaRPr lang="en-US" sz="2000" dirty="0" smtClean="0">
              <a:solidFill>
                <a:schemeClr val="accent6">
                  <a:lumMod val="50000"/>
                </a:schemeClr>
              </a:solidFill>
            </a:endParaRPr>
          </a:p>
          <a:p>
            <a:r>
              <a:rPr lang="en-US" sz="2000" dirty="0" smtClean="0">
                <a:solidFill>
                  <a:schemeClr val="accent6">
                    <a:lumMod val="50000"/>
                  </a:schemeClr>
                </a:solidFill>
              </a:rPr>
              <a:t>And The positron emission is due to the transformation of proton into a neutron as,</a:t>
            </a:r>
          </a:p>
          <a:p>
            <a:endParaRPr lang="en-US" sz="2000" dirty="0" smtClean="0">
              <a:solidFill>
                <a:schemeClr val="accent6">
                  <a:lumMod val="50000"/>
                </a:schemeClr>
              </a:solidFill>
            </a:endParaRPr>
          </a:p>
          <a:p>
            <a:r>
              <a:rPr lang="en-US" sz="2000" dirty="0" smtClean="0">
                <a:solidFill>
                  <a:schemeClr val="accent6">
                    <a:lumMod val="50000"/>
                  </a:schemeClr>
                </a:solidFill>
              </a:rPr>
              <a:t>The emission of alpha particles from the nuclei of radioactive elements is due to the combination of 2protons and 2neutrons at the instant of emission.</a:t>
            </a:r>
          </a:p>
          <a:p>
            <a:r>
              <a:rPr lang="en-US" sz="2000" dirty="0" smtClean="0">
                <a:solidFill>
                  <a:schemeClr val="accent6">
                    <a:lumMod val="50000"/>
                  </a:schemeClr>
                </a:solidFill>
              </a:rPr>
              <a:t>Thus this hypothesis explains beta decay and alpha decay.</a:t>
            </a:r>
          </a:p>
          <a:p>
            <a:pPr>
              <a:buFont typeface="Wingdings" pitchFamily="2" charset="2"/>
              <a:buChar char="Ø"/>
            </a:pPr>
            <a:r>
              <a:rPr lang="en-US" sz="2000" dirty="0" smtClean="0">
                <a:solidFill>
                  <a:schemeClr val="accent6">
                    <a:lumMod val="50000"/>
                  </a:schemeClr>
                </a:solidFill>
              </a:rPr>
              <a:t> This assumption is also able to explain the observed value of nuclear spin and nuclear magnetic moment. Nuclei having odd mass no. will have half integral spin and those with even mass no. will have integral spin.</a:t>
            </a:r>
          </a:p>
          <a:p>
            <a:pPr>
              <a:buFont typeface="Wingdings" pitchFamily="2" charset="2"/>
              <a:buChar char="Ø"/>
            </a:pPr>
            <a:r>
              <a:rPr lang="en-US" sz="2000" dirty="0" smtClean="0">
                <a:solidFill>
                  <a:schemeClr val="accent6">
                    <a:lumMod val="50000"/>
                  </a:schemeClr>
                </a:solidFill>
              </a:rPr>
              <a:t>There is no difficulty  in explaining the existence of isotopes. Isotopes of given element differ only in the number of neutrons they contain.</a:t>
            </a:r>
          </a:p>
          <a:p>
            <a:endParaRPr lang="en-US" dirty="0" smtClean="0">
              <a:solidFill>
                <a:srgbClr val="7030A0"/>
              </a:solidFill>
            </a:endParaRPr>
          </a:p>
          <a:p>
            <a:endParaRPr lang="en-US" dirty="0" smtClean="0">
              <a:solidFill>
                <a:srgbClr val="7030A0"/>
              </a:solidFill>
            </a:endParaRPr>
          </a:p>
          <a:p>
            <a:endParaRPr lang="en-US" dirty="0"/>
          </a:p>
        </p:txBody>
      </p:sp>
      <p:graphicFrame>
        <p:nvGraphicFramePr>
          <p:cNvPr id="31746" name="Object 2"/>
          <p:cNvGraphicFramePr>
            <a:graphicFrameLocks noChangeAspect="1"/>
          </p:cNvGraphicFramePr>
          <p:nvPr/>
        </p:nvGraphicFramePr>
        <p:xfrm>
          <a:off x="3200400" y="3048000"/>
          <a:ext cx="1600200" cy="533400"/>
        </p:xfrm>
        <a:graphic>
          <a:graphicData uri="http://schemas.openxmlformats.org/presentationml/2006/ole">
            <p:oleObj spid="_x0000_s31746" name="Equation" r:id="rId3" imgW="863280" imgH="304560" progId="Equation.3">
              <p:embed/>
            </p:oleObj>
          </a:graphicData>
        </a:graphic>
      </p:graphicFrame>
      <p:graphicFrame>
        <p:nvGraphicFramePr>
          <p:cNvPr id="31747" name="Object 3"/>
          <p:cNvGraphicFramePr>
            <a:graphicFrameLocks noChangeAspect="1"/>
          </p:cNvGraphicFramePr>
          <p:nvPr/>
        </p:nvGraphicFramePr>
        <p:xfrm>
          <a:off x="3276600" y="3657600"/>
          <a:ext cx="1600200" cy="533400"/>
        </p:xfrm>
        <a:graphic>
          <a:graphicData uri="http://schemas.openxmlformats.org/presentationml/2006/ole">
            <p:oleObj spid="_x0000_s31747" name="Equation" r:id="rId4" imgW="863280" imgH="304560" progId="Equation.3">
              <p:embed/>
            </p:oleObj>
          </a:graphicData>
        </a:graphic>
      </p:graphicFrame>
      <p:sp>
        <p:nvSpPr>
          <p:cNvPr id="5" name="Slide Number Placeholder 4"/>
          <p:cNvSpPr>
            <a:spLocks noGrp="1"/>
          </p:cNvSpPr>
          <p:nvPr>
            <p:ph type="sldNum" sz="quarter" idx="12"/>
          </p:nvPr>
        </p:nvSpPr>
        <p:spPr/>
        <p:txBody>
          <a:bodyPr/>
          <a:lstStyle/>
          <a:p>
            <a:fld id="{356B9DD1-6C8E-4E23-B135-13031D1B8C83}" type="slidenum">
              <a:rPr lang="en-US" smtClean="0"/>
              <a:pPr/>
              <a:t>14</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0"/>
            <a:ext cx="8686800" cy="6124754"/>
          </a:xfrm>
          <a:prstGeom prst="rect">
            <a:avLst/>
          </a:prstGeom>
        </p:spPr>
        <p:txBody>
          <a:bodyPr wrap="square">
            <a:spAutoFit/>
          </a:bodyPr>
          <a:lstStyle/>
          <a:p>
            <a:r>
              <a:rPr lang="en-US" sz="3200" b="1" dirty="0" smtClean="0">
                <a:solidFill>
                  <a:srgbClr val="C00000"/>
                </a:solidFill>
              </a:rPr>
              <a:t>ii) Nature </a:t>
            </a:r>
            <a:r>
              <a:rPr lang="en-US" sz="3200" b="1" dirty="0">
                <a:solidFill>
                  <a:srgbClr val="C00000"/>
                </a:solidFill>
              </a:rPr>
              <a:t>of Nuclear </a:t>
            </a:r>
            <a:r>
              <a:rPr lang="en-US" sz="3200" b="1" dirty="0" smtClean="0">
                <a:solidFill>
                  <a:srgbClr val="C00000"/>
                </a:solidFill>
              </a:rPr>
              <a:t>Force:</a:t>
            </a:r>
            <a:endParaRPr lang="en-US" sz="3200" b="1" dirty="0">
              <a:solidFill>
                <a:srgbClr val="C00000"/>
              </a:solidFill>
            </a:endParaRPr>
          </a:p>
          <a:p>
            <a:pPr>
              <a:lnSpc>
                <a:spcPct val="150000"/>
              </a:lnSpc>
              <a:buFont typeface="Arial" pitchFamily="34" charset="0"/>
              <a:buChar char="•"/>
            </a:pPr>
            <a:r>
              <a:rPr lang="en-US" sz="2400" b="1" dirty="0" smtClean="0">
                <a:solidFill>
                  <a:srgbClr val="002060"/>
                </a:solidFill>
              </a:rPr>
              <a:t>Nuclear </a:t>
            </a:r>
            <a:r>
              <a:rPr lang="en-US" sz="2400" b="1" dirty="0">
                <a:solidFill>
                  <a:srgbClr val="002060"/>
                </a:solidFill>
              </a:rPr>
              <a:t>forces </a:t>
            </a:r>
            <a:r>
              <a:rPr lang="en-US" sz="2400" b="1" dirty="0" smtClean="0">
                <a:solidFill>
                  <a:srgbClr val="002060"/>
                </a:solidFill>
              </a:rPr>
              <a:t>are very </a:t>
            </a:r>
            <a:r>
              <a:rPr lang="en-US" sz="2400" b="1" u="sng" dirty="0" smtClean="0">
                <a:solidFill>
                  <a:srgbClr val="002060"/>
                </a:solidFill>
              </a:rPr>
              <a:t>strong attractive forces.</a:t>
            </a:r>
            <a:endParaRPr lang="en-US" sz="2400" b="1" dirty="0" smtClean="0">
              <a:solidFill>
                <a:srgbClr val="002060"/>
              </a:solidFill>
            </a:endParaRPr>
          </a:p>
          <a:p>
            <a:pPr>
              <a:lnSpc>
                <a:spcPct val="150000"/>
              </a:lnSpc>
              <a:buFont typeface="Arial" pitchFamily="34" charset="0"/>
              <a:buChar char="•"/>
            </a:pPr>
            <a:r>
              <a:rPr lang="en-US" sz="2400" b="1" dirty="0" smtClean="0">
                <a:solidFill>
                  <a:srgbClr val="002060"/>
                </a:solidFill>
              </a:rPr>
              <a:t> These strong forces effective only within a very </a:t>
            </a:r>
            <a:r>
              <a:rPr lang="en-US" sz="2400" b="1" u="sng" dirty="0" smtClean="0">
                <a:solidFill>
                  <a:srgbClr val="002060"/>
                </a:solidFill>
              </a:rPr>
              <a:t>short range </a:t>
            </a:r>
            <a:r>
              <a:rPr lang="en-US" sz="2400" b="1" dirty="0" smtClean="0">
                <a:solidFill>
                  <a:srgbClr val="002060"/>
                </a:solidFill>
              </a:rPr>
              <a:t>of the order of            m.</a:t>
            </a:r>
            <a:endParaRPr lang="en-US" sz="2400" b="1" dirty="0">
              <a:solidFill>
                <a:srgbClr val="002060"/>
              </a:solidFill>
            </a:endParaRPr>
          </a:p>
          <a:p>
            <a:pPr>
              <a:lnSpc>
                <a:spcPct val="150000"/>
              </a:lnSpc>
              <a:buFont typeface="Arial" pitchFamily="34" charset="0"/>
              <a:buChar char="•"/>
            </a:pPr>
            <a:r>
              <a:rPr lang="en-US" sz="2400" b="1" dirty="0">
                <a:solidFill>
                  <a:srgbClr val="002060"/>
                </a:solidFill>
              </a:rPr>
              <a:t>These forces are </a:t>
            </a:r>
            <a:r>
              <a:rPr lang="en-US" sz="2400" b="1" u="sng" dirty="0">
                <a:solidFill>
                  <a:srgbClr val="002060"/>
                </a:solidFill>
              </a:rPr>
              <a:t>independent of charges</a:t>
            </a:r>
            <a:r>
              <a:rPr lang="en-US" sz="2400" b="1" dirty="0" smtClean="0">
                <a:solidFill>
                  <a:srgbClr val="002060"/>
                </a:solidFill>
              </a:rPr>
              <a:t>.</a:t>
            </a:r>
          </a:p>
          <a:p>
            <a:pPr>
              <a:lnSpc>
                <a:spcPct val="150000"/>
              </a:lnSpc>
              <a:buFont typeface="Arial" pitchFamily="34" charset="0"/>
              <a:buChar char="•"/>
            </a:pPr>
            <a:r>
              <a:rPr lang="en-US" sz="2400" b="1" dirty="0" smtClean="0">
                <a:solidFill>
                  <a:srgbClr val="002060"/>
                </a:solidFill>
              </a:rPr>
              <a:t> Nuclear forces are limited in range. As a result, each nucleon interacts with only a limited number of nucleons nearest to it. </a:t>
            </a:r>
          </a:p>
          <a:p>
            <a:pPr>
              <a:lnSpc>
                <a:spcPct val="150000"/>
              </a:lnSpc>
            </a:pPr>
            <a:r>
              <a:rPr lang="en-US" sz="2400" b="1" dirty="0" smtClean="0">
                <a:solidFill>
                  <a:srgbClr val="002060"/>
                </a:solidFill>
              </a:rPr>
              <a:t>This effect is called saturation of nuclear forces (</a:t>
            </a:r>
            <a:r>
              <a:rPr lang="en-US" sz="2400" b="1" u="sng" dirty="0" smtClean="0">
                <a:solidFill>
                  <a:srgbClr val="002060"/>
                </a:solidFill>
              </a:rPr>
              <a:t>saturation property)</a:t>
            </a:r>
          </a:p>
          <a:p>
            <a:pPr>
              <a:lnSpc>
                <a:spcPct val="150000"/>
              </a:lnSpc>
              <a:buFont typeface="Arial" pitchFamily="34" charset="0"/>
              <a:buChar char="•"/>
            </a:pPr>
            <a:endParaRPr lang="en-US" sz="2400" b="1" dirty="0">
              <a:solidFill>
                <a:srgbClr val="002060"/>
              </a:solidFill>
            </a:endParaRPr>
          </a:p>
          <a:p>
            <a:pPr>
              <a:lnSpc>
                <a:spcPct val="150000"/>
              </a:lnSpc>
            </a:pPr>
            <a:endParaRPr lang="en-US" sz="2400" b="1" dirty="0">
              <a:solidFill>
                <a:srgbClr val="002060"/>
              </a:solidFill>
            </a:endParaRPr>
          </a:p>
        </p:txBody>
      </p:sp>
      <p:sp>
        <p:nvSpPr>
          <p:cNvPr id="3" name="Slide Number Placeholder 2"/>
          <p:cNvSpPr>
            <a:spLocks noGrp="1"/>
          </p:cNvSpPr>
          <p:nvPr>
            <p:ph type="sldNum" sz="quarter" idx="12"/>
          </p:nvPr>
        </p:nvSpPr>
        <p:spPr/>
        <p:txBody>
          <a:bodyPr/>
          <a:lstStyle/>
          <a:p>
            <a:fld id="{356F8E1B-59F0-4761-AB59-4DF5E1A9D00D}" type="slidenum">
              <a:rPr lang="en-US" smtClean="0"/>
              <a:pPr/>
              <a:t>2</a:t>
            </a:fld>
            <a:endParaRPr lang="en-US" dirty="0"/>
          </a:p>
        </p:txBody>
      </p:sp>
      <p:graphicFrame>
        <p:nvGraphicFramePr>
          <p:cNvPr id="52226" name="Object 2"/>
          <p:cNvGraphicFramePr>
            <a:graphicFrameLocks noChangeAspect="1"/>
          </p:cNvGraphicFramePr>
          <p:nvPr/>
        </p:nvGraphicFramePr>
        <p:xfrm>
          <a:off x="1371600" y="2438400"/>
          <a:ext cx="609600" cy="457200"/>
        </p:xfrm>
        <a:graphic>
          <a:graphicData uri="http://schemas.openxmlformats.org/presentationml/2006/ole">
            <p:oleObj spid="_x0000_s1026" name="Equation" r:id="rId3" imgW="304560" imgH="203040"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56F8E1B-59F0-4761-AB59-4DF5E1A9D00D}" type="slidenum">
              <a:rPr lang="en-US" smtClean="0"/>
              <a:pPr/>
              <a:t>3</a:t>
            </a:fld>
            <a:endParaRPr lang="en-US" dirty="0"/>
          </a:p>
        </p:txBody>
      </p:sp>
      <p:sp>
        <p:nvSpPr>
          <p:cNvPr id="3" name="Rectangle 2"/>
          <p:cNvSpPr/>
          <p:nvPr/>
        </p:nvSpPr>
        <p:spPr>
          <a:xfrm>
            <a:off x="0" y="1"/>
            <a:ext cx="9144000" cy="7940635"/>
          </a:xfrm>
          <a:prstGeom prst="rect">
            <a:avLst/>
          </a:prstGeom>
        </p:spPr>
        <p:txBody>
          <a:bodyPr wrap="square">
            <a:spAutoFit/>
          </a:bodyPr>
          <a:lstStyle/>
          <a:p>
            <a:pPr algn="just"/>
            <a:r>
              <a:rPr lang="en-US" sz="2800" b="1" dirty="0" smtClean="0">
                <a:solidFill>
                  <a:srgbClr val="C00000"/>
                </a:solidFill>
              </a:rPr>
              <a:t>The proton-electron hypothesis: </a:t>
            </a:r>
          </a:p>
          <a:p>
            <a:pPr algn="just">
              <a:buFont typeface="Wingdings" pitchFamily="2" charset="2"/>
              <a:buChar char="ü"/>
            </a:pPr>
            <a:r>
              <a:rPr lang="en-US" sz="2200" dirty="0" smtClean="0">
                <a:solidFill>
                  <a:srgbClr val="002060"/>
                </a:solidFill>
              </a:rPr>
              <a:t> Before the discovery of neutron by Chadwick (1932), it was assumed that nucleus consists of protons and electrons. This concept was arose because:</a:t>
            </a:r>
          </a:p>
          <a:p>
            <a:pPr algn="just">
              <a:buFont typeface="Wingdings" pitchFamily="2" charset="2"/>
              <a:buChar char="ü"/>
            </a:pPr>
            <a:r>
              <a:rPr lang="en-US" sz="2200" dirty="0" smtClean="0">
                <a:solidFill>
                  <a:srgbClr val="002060"/>
                </a:solidFill>
              </a:rPr>
              <a:t>The radioactivity showed that both α and β particles were ejected from the nuclei of the atoms undergoing transformation and the presence of electrons in the nucleus made reasonable under same conditions, one of them might be ejected.</a:t>
            </a:r>
          </a:p>
          <a:p>
            <a:pPr algn="just">
              <a:buFont typeface="Wingdings" pitchFamily="2" charset="2"/>
              <a:buChar char="ü"/>
            </a:pPr>
            <a:r>
              <a:rPr lang="en-US" sz="2200" dirty="0" smtClean="0">
                <a:solidFill>
                  <a:srgbClr val="002060"/>
                </a:solidFill>
              </a:rPr>
              <a:t>It was also assumed that the α-particle could be formed in the nucleus by the combination of four protons and two electrons.</a:t>
            </a:r>
          </a:p>
          <a:p>
            <a:pPr algn="just">
              <a:buFont typeface="Wingdings" pitchFamily="2" charset="2"/>
              <a:buChar char="ü"/>
            </a:pPr>
            <a:r>
              <a:rPr lang="en-US" sz="2200" dirty="0" smtClean="0">
                <a:solidFill>
                  <a:srgbClr val="002060"/>
                </a:solidFill>
              </a:rPr>
              <a:t>It was found that most elements are mixtures of isotopes, and the different isotopes of an element have the same number of protons and the arrangements of electrons, and consequently their spectra have the same general structure. They are distinguished from one another by their different atomic masses(nuclear masses).</a:t>
            </a:r>
          </a:p>
          <a:p>
            <a:pPr algn="just">
              <a:buFont typeface="Wingdings" pitchFamily="2" charset="2"/>
              <a:buChar char="ü"/>
            </a:pPr>
            <a:r>
              <a:rPr lang="en-US" sz="2200" dirty="0" smtClean="0">
                <a:solidFill>
                  <a:srgbClr val="002060"/>
                </a:solidFill>
              </a:rPr>
              <a:t>The isotope effect is not enough to explain the hyperfine structure. The hyperfine structure can be accounted for quantitatively assuming that the nucleus has an angular momentum</a:t>
            </a:r>
            <a:r>
              <a:rPr lang="en-US" sz="2200" i="1" dirty="0" smtClean="0">
                <a:solidFill>
                  <a:srgbClr val="002060"/>
                </a:solidFill>
              </a:rPr>
              <a:t>.(The splitting of a spectral line into a number of lines lying close together, is called hyperfine structure.) </a:t>
            </a:r>
          </a:p>
          <a:p>
            <a:pPr algn="just"/>
            <a:endParaRPr lang="en-US" dirty="0" smtClean="0">
              <a:solidFill>
                <a:schemeClr val="accent2">
                  <a:lumMod val="50000"/>
                </a:schemeClr>
              </a:solidFill>
            </a:endParaRPr>
          </a:p>
          <a:p>
            <a:pPr algn="just"/>
            <a:endParaRPr lang="en-US" dirty="0" smtClean="0">
              <a:solidFill>
                <a:schemeClr val="accent2">
                  <a:lumMod val="50000"/>
                </a:schemeClr>
              </a:solidFill>
            </a:endParaRPr>
          </a:p>
          <a:p>
            <a:pPr algn="just"/>
            <a:endParaRPr lang="en-US" b="1" dirty="0" smtClean="0">
              <a:solidFill>
                <a:srgbClr val="7030A0"/>
              </a:solidFill>
            </a:endParaRPr>
          </a:p>
          <a:p>
            <a:r>
              <a:rPr lang="en-US" b="1" dirty="0" smtClean="0">
                <a:solidFill>
                  <a:srgbClr val="7030A0"/>
                </a:solidFill>
              </a:rPr>
              <a:t> </a:t>
            </a:r>
          </a:p>
          <a:p>
            <a:pPr algn="just"/>
            <a:r>
              <a:rPr lang="en-US" b="1" dirty="0" smtClean="0">
                <a:solidFill>
                  <a:srgbClr val="7030A0"/>
                </a:solidFill>
              </a:rPr>
              <a:t> </a:t>
            </a:r>
          </a:p>
          <a:p>
            <a:pPr algn="just"/>
            <a:endParaRPr lang="en-US" dirty="0" smtClean="0">
              <a:solidFill>
                <a:schemeClr val="accent1">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56F8E1B-59F0-4761-AB59-4DF5E1A9D00D}" type="slidenum">
              <a:rPr lang="en-US" smtClean="0"/>
              <a:pPr/>
              <a:t>4</a:t>
            </a:fld>
            <a:endParaRPr lang="en-US" dirty="0"/>
          </a:p>
        </p:txBody>
      </p:sp>
      <p:sp>
        <p:nvSpPr>
          <p:cNvPr id="4" name="Rectangle 3"/>
          <p:cNvSpPr/>
          <p:nvPr/>
        </p:nvSpPr>
        <p:spPr>
          <a:xfrm>
            <a:off x="381000" y="304801"/>
            <a:ext cx="8077200" cy="5786199"/>
          </a:xfrm>
          <a:prstGeom prst="rect">
            <a:avLst/>
          </a:prstGeom>
        </p:spPr>
        <p:txBody>
          <a:bodyPr wrap="square">
            <a:spAutoFit/>
          </a:bodyPr>
          <a:lstStyle/>
          <a:p>
            <a:pPr algn="just">
              <a:buFont typeface="Wingdings" pitchFamily="2" charset="2"/>
              <a:buChar char="§"/>
            </a:pPr>
            <a:r>
              <a:rPr lang="en-US" sz="3200" dirty="0" smtClean="0">
                <a:solidFill>
                  <a:srgbClr val="FF0000"/>
                </a:solidFill>
              </a:rPr>
              <a:t>The angular momentum of the nucleus; Failure of the proton – electron hypothesis:</a:t>
            </a:r>
          </a:p>
          <a:p>
            <a:pPr algn="just"/>
            <a:r>
              <a:rPr lang="en-US" sz="2400" dirty="0" smtClean="0">
                <a:solidFill>
                  <a:srgbClr val="002060"/>
                </a:solidFill>
              </a:rPr>
              <a:t>One of the failures of the hypothesis was associated with an unknown property of the nucleus, the angular momentum.</a:t>
            </a:r>
          </a:p>
          <a:p>
            <a:pPr algn="just"/>
            <a:r>
              <a:rPr lang="en-US" sz="2400" dirty="0" smtClean="0">
                <a:solidFill>
                  <a:srgbClr val="002060"/>
                </a:solidFill>
              </a:rPr>
              <a:t> </a:t>
            </a:r>
          </a:p>
          <a:p>
            <a:pPr algn="just"/>
            <a:r>
              <a:rPr lang="en-US" sz="2400" dirty="0" smtClean="0">
                <a:solidFill>
                  <a:srgbClr val="002060"/>
                </a:solidFill>
              </a:rPr>
              <a:t>The discovery that the nucleus has an angular momentum, or spin which is associated with a magnetic moment was a result of a detailed study of spectral lines.</a:t>
            </a:r>
          </a:p>
          <a:p>
            <a:pPr algn="just"/>
            <a:r>
              <a:rPr lang="en-US" sz="2400" dirty="0" smtClean="0">
                <a:solidFill>
                  <a:srgbClr val="002060"/>
                </a:solidFill>
              </a:rPr>
              <a:t> </a:t>
            </a:r>
          </a:p>
          <a:p>
            <a:pPr algn="just"/>
            <a:r>
              <a:rPr lang="en-US" sz="2400" dirty="0" smtClean="0">
                <a:solidFill>
                  <a:srgbClr val="002060"/>
                </a:solidFill>
              </a:rPr>
              <a:t>The splitting of a spectral line into a number of lines lying close together, is called </a:t>
            </a:r>
            <a:r>
              <a:rPr lang="en-US" sz="2400" b="1" dirty="0" smtClean="0">
                <a:solidFill>
                  <a:srgbClr val="002060"/>
                </a:solidFill>
              </a:rPr>
              <a:t>hyperfine structure</a:t>
            </a:r>
            <a:r>
              <a:rPr lang="en-US" sz="2400" dirty="0" smtClean="0">
                <a:solidFill>
                  <a:srgbClr val="002060"/>
                </a:solidFill>
              </a:rPr>
              <a:t>. </a:t>
            </a:r>
          </a:p>
          <a:p>
            <a:pPr algn="just"/>
            <a:r>
              <a:rPr lang="en-US" sz="2400" dirty="0" smtClean="0">
                <a:solidFill>
                  <a:srgbClr val="002060"/>
                </a:solidFill>
              </a:rPr>
              <a:t> </a:t>
            </a:r>
          </a:p>
          <a:p>
            <a:pPr algn="just"/>
            <a:r>
              <a:rPr lang="en-US" sz="2400" dirty="0" smtClean="0">
                <a:solidFill>
                  <a:srgbClr val="002060"/>
                </a:solidFill>
              </a:rPr>
              <a:t>The properties associated with the hyperfine structure are the mass and angular momentum of the nucleus.</a:t>
            </a:r>
          </a:p>
          <a:p>
            <a:pPr algn="just"/>
            <a:endParaRPr lang="ar-SA" dirty="0">
              <a:solidFill>
                <a:schemeClr val="accent1">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56F8E1B-59F0-4761-AB59-4DF5E1A9D00D}" type="slidenum">
              <a:rPr lang="en-US" smtClean="0"/>
              <a:pPr/>
              <a:t>5</a:t>
            </a:fld>
            <a:endParaRPr lang="en-US" dirty="0"/>
          </a:p>
        </p:txBody>
      </p:sp>
      <p:sp>
        <p:nvSpPr>
          <p:cNvPr id="3" name="Rectangle 2"/>
          <p:cNvSpPr/>
          <p:nvPr/>
        </p:nvSpPr>
        <p:spPr>
          <a:xfrm>
            <a:off x="228600" y="228601"/>
            <a:ext cx="8915400" cy="6370975"/>
          </a:xfrm>
          <a:prstGeom prst="rect">
            <a:avLst/>
          </a:prstGeom>
        </p:spPr>
        <p:txBody>
          <a:bodyPr wrap="square">
            <a:spAutoFit/>
          </a:bodyPr>
          <a:lstStyle/>
          <a:p>
            <a:pPr algn="just"/>
            <a:r>
              <a:rPr lang="en-US" sz="2400" b="1" dirty="0" smtClean="0">
                <a:solidFill>
                  <a:srgbClr val="002060"/>
                </a:solidFill>
              </a:rPr>
              <a:t>i) The isotope effect is not enough to explain the hyperfine structure. The hyperfine structure can be accounted by assuming that the nucleus has an angular momentum .</a:t>
            </a:r>
          </a:p>
          <a:p>
            <a:pPr algn="just"/>
            <a:r>
              <a:rPr lang="en-US" sz="2400" dirty="0" smtClean="0">
                <a:solidFill>
                  <a:srgbClr val="002060"/>
                </a:solidFill>
              </a:rPr>
              <a:t>The nuclear angular momentum is a             of magnitude</a:t>
            </a:r>
          </a:p>
          <a:p>
            <a:pPr algn="just"/>
            <a:endParaRPr lang="en-US" sz="2400" dirty="0" smtClean="0">
              <a:solidFill>
                <a:srgbClr val="002060"/>
              </a:solidFill>
            </a:endParaRPr>
          </a:p>
          <a:p>
            <a:pPr algn="just"/>
            <a:r>
              <a:rPr lang="en-US" sz="2400" dirty="0" smtClean="0">
                <a:solidFill>
                  <a:srgbClr val="002060"/>
                </a:solidFill>
              </a:rPr>
              <a:t>                         </a:t>
            </a:r>
          </a:p>
          <a:p>
            <a:pPr algn="just"/>
            <a:r>
              <a:rPr lang="en-US" sz="2400" dirty="0" smtClean="0">
                <a:solidFill>
                  <a:srgbClr val="002060"/>
                </a:solidFill>
              </a:rPr>
              <a:t>Where </a:t>
            </a:r>
            <a:r>
              <a:rPr lang="en-US" sz="2400" b="1" dirty="0" smtClean="0">
                <a:solidFill>
                  <a:srgbClr val="002060"/>
                </a:solidFill>
              </a:rPr>
              <a:t>   </a:t>
            </a:r>
            <a:r>
              <a:rPr lang="en-US" sz="2400" dirty="0" smtClean="0">
                <a:solidFill>
                  <a:srgbClr val="002060"/>
                </a:solidFill>
              </a:rPr>
              <a:t>is the quantum number defines  greatest possible component of         along a specified axis .</a:t>
            </a:r>
          </a:p>
          <a:p>
            <a:pPr algn="just"/>
            <a:r>
              <a:rPr lang="en-US" sz="2400" dirty="0" smtClean="0">
                <a:solidFill>
                  <a:srgbClr val="002060"/>
                </a:solidFill>
              </a:rPr>
              <a:t>According to the rule</a:t>
            </a:r>
          </a:p>
          <a:p>
            <a:pPr algn="just"/>
            <a:r>
              <a:rPr lang="en-US" sz="2400" dirty="0" smtClean="0">
                <a:solidFill>
                  <a:srgbClr val="002060"/>
                </a:solidFill>
              </a:rPr>
              <a:t>                         I</a:t>
            </a:r>
            <a:r>
              <a:rPr lang="en-US" sz="2400" baseline="-25000" dirty="0" smtClean="0">
                <a:solidFill>
                  <a:srgbClr val="002060"/>
                </a:solidFill>
              </a:rPr>
              <a:t>z</a:t>
            </a:r>
            <a:r>
              <a:rPr lang="en-US" sz="2400" dirty="0" smtClean="0">
                <a:solidFill>
                  <a:srgbClr val="002060"/>
                </a:solidFill>
              </a:rPr>
              <a:t> = I h/2π </a:t>
            </a:r>
          </a:p>
          <a:p>
            <a:pPr algn="just"/>
            <a:r>
              <a:rPr lang="en-US" sz="2400" dirty="0" smtClean="0">
                <a:solidFill>
                  <a:srgbClr val="002060"/>
                </a:solidFill>
              </a:rPr>
              <a:t> </a:t>
            </a:r>
          </a:p>
          <a:p>
            <a:pPr algn="just"/>
            <a:r>
              <a:rPr lang="en-US" sz="2400" dirty="0" smtClean="0">
                <a:solidFill>
                  <a:srgbClr val="002060"/>
                </a:solidFill>
              </a:rPr>
              <a:t>The value of </a:t>
            </a:r>
            <a:r>
              <a:rPr lang="en-US" sz="2400" b="1" dirty="0" smtClean="0">
                <a:solidFill>
                  <a:srgbClr val="002060"/>
                </a:solidFill>
              </a:rPr>
              <a:t>I</a:t>
            </a:r>
            <a:r>
              <a:rPr lang="en-US" sz="2400" dirty="0" smtClean="0">
                <a:solidFill>
                  <a:srgbClr val="002060"/>
                </a:solidFill>
              </a:rPr>
              <a:t> has been found experimentally to depend on the mass number </a:t>
            </a:r>
            <a:r>
              <a:rPr lang="en-US" sz="2400" b="1" dirty="0" smtClean="0">
                <a:solidFill>
                  <a:srgbClr val="002060"/>
                </a:solidFill>
              </a:rPr>
              <a:t>A</a:t>
            </a:r>
            <a:r>
              <a:rPr lang="en-US" sz="2400" dirty="0" smtClean="0">
                <a:solidFill>
                  <a:srgbClr val="002060"/>
                </a:solidFill>
              </a:rPr>
              <a:t> of the nucleus.</a:t>
            </a:r>
          </a:p>
          <a:p>
            <a:pPr algn="just"/>
            <a:r>
              <a:rPr lang="en-US" sz="2400" b="1" dirty="0" smtClean="0">
                <a:solidFill>
                  <a:srgbClr val="002060"/>
                </a:solidFill>
              </a:rPr>
              <a:t> </a:t>
            </a:r>
            <a:endParaRPr lang="en-US" sz="2400" dirty="0" smtClean="0">
              <a:solidFill>
                <a:srgbClr val="002060"/>
              </a:solidFill>
            </a:endParaRPr>
          </a:p>
          <a:p>
            <a:pPr algn="just"/>
            <a:r>
              <a:rPr lang="en-US" sz="2400" b="1" dirty="0" smtClean="0">
                <a:solidFill>
                  <a:srgbClr val="002060"/>
                </a:solidFill>
              </a:rPr>
              <a:t>If A is even:       I</a:t>
            </a:r>
            <a:r>
              <a:rPr lang="en-US" sz="2400" dirty="0" smtClean="0">
                <a:solidFill>
                  <a:srgbClr val="002060"/>
                </a:solidFill>
              </a:rPr>
              <a:t> is an integer or</a:t>
            </a:r>
            <a:r>
              <a:rPr lang="en-US" sz="2400" b="1" dirty="0" smtClean="0">
                <a:solidFill>
                  <a:srgbClr val="002060"/>
                </a:solidFill>
              </a:rPr>
              <a:t> </a:t>
            </a:r>
            <a:r>
              <a:rPr lang="en-US" sz="2400" dirty="0" smtClean="0">
                <a:solidFill>
                  <a:srgbClr val="002060"/>
                </a:solidFill>
              </a:rPr>
              <a:t>0 value   </a:t>
            </a:r>
            <a:r>
              <a:rPr lang="en-US" sz="2400" b="1" dirty="0" smtClean="0">
                <a:solidFill>
                  <a:srgbClr val="002060"/>
                </a:solidFill>
              </a:rPr>
              <a:t>0,1,2,3,…</a:t>
            </a:r>
            <a:endParaRPr lang="en-US" sz="2400" dirty="0" smtClean="0">
              <a:solidFill>
                <a:srgbClr val="002060"/>
              </a:solidFill>
            </a:endParaRPr>
          </a:p>
          <a:p>
            <a:pPr algn="just"/>
            <a:r>
              <a:rPr lang="en-US" sz="2400" b="1" dirty="0" smtClean="0">
                <a:solidFill>
                  <a:srgbClr val="002060"/>
                </a:solidFill>
              </a:rPr>
              <a:t>If A is odd:</a:t>
            </a:r>
            <a:r>
              <a:rPr lang="en-US" sz="2400" dirty="0" smtClean="0">
                <a:solidFill>
                  <a:srgbClr val="002060"/>
                </a:solidFill>
              </a:rPr>
              <a:t>        </a:t>
            </a:r>
            <a:r>
              <a:rPr lang="en-US" sz="2400" b="1" dirty="0" smtClean="0">
                <a:solidFill>
                  <a:srgbClr val="002060"/>
                </a:solidFill>
              </a:rPr>
              <a:t>I</a:t>
            </a:r>
            <a:r>
              <a:rPr lang="en-US" sz="2400" dirty="0" smtClean="0">
                <a:solidFill>
                  <a:srgbClr val="002060"/>
                </a:solidFill>
              </a:rPr>
              <a:t> is an odd half integral value</a:t>
            </a:r>
            <a:r>
              <a:rPr lang="en-US" sz="2400" b="1" dirty="0" smtClean="0">
                <a:solidFill>
                  <a:srgbClr val="002060"/>
                </a:solidFill>
              </a:rPr>
              <a:t>   1/2, 3/2 ,5/2 ,….</a:t>
            </a:r>
            <a:endParaRPr lang="en-US" sz="2400" dirty="0" smtClean="0">
              <a:solidFill>
                <a:srgbClr val="002060"/>
              </a:solidFill>
            </a:endParaRPr>
          </a:p>
          <a:p>
            <a:pPr algn="just"/>
            <a:r>
              <a:rPr lang="en-US" sz="2400" b="1" dirty="0" smtClean="0">
                <a:solidFill>
                  <a:srgbClr val="002060"/>
                </a:solidFill>
              </a:rPr>
              <a:t> </a:t>
            </a:r>
            <a:r>
              <a:rPr lang="en-US" sz="2400" dirty="0" smtClean="0">
                <a:solidFill>
                  <a:srgbClr val="002060"/>
                </a:solidFill>
              </a:rPr>
              <a:t>This rule leads to one of the failures of the </a:t>
            </a:r>
            <a:r>
              <a:rPr lang="en-US" sz="2400" b="1" dirty="0" smtClean="0">
                <a:solidFill>
                  <a:srgbClr val="002060"/>
                </a:solidFill>
              </a:rPr>
              <a:t>proton-electron </a:t>
            </a:r>
            <a:endParaRPr lang="en-US" sz="2400" dirty="0">
              <a:solidFill>
                <a:srgbClr val="002060"/>
              </a:solidFill>
            </a:endParaRPr>
          </a:p>
        </p:txBody>
      </p:sp>
      <p:graphicFrame>
        <p:nvGraphicFramePr>
          <p:cNvPr id="56322" name="Object 2"/>
          <p:cNvGraphicFramePr>
            <a:graphicFrameLocks noChangeAspect="1"/>
          </p:cNvGraphicFramePr>
          <p:nvPr/>
        </p:nvGraphicFramePr>
        <p:xfrm>
          <a:off x="4953000" y="1143000"/>
          <a:ext cx="609600" cy="533400"/>
        </p:xfrm>
        <a:graphic>
          <a:graphicData uri="http://schemas.openxmlformats.org/presentationml/2006/ole">
            <p:oleObj spid="_x0000_s2050" name="Equation" r:id="rId3" imgW="139680" imgH="266400" progId="Equation.3">
              <p:embed/>
            </p:oleObj>
          </a:graphicData>
        </a:graphic>
      </p:graphicFrame>
      <p:graphicFrame>
        <p:nvGraphicFramePr>
          <p:cNvPr id="56323" name="Object 3"/>
          <p:cNvGraphicFramePr>
            <a:graphicFrameLocks noChangeAspect="1"/>
          </p:cNvGraphicFramePr>
          <p:nvPr/>
        </p:nvGraphicFramePr>
        <p:xfrm>
          <a:off x="1905000" y="1828800"/>
          <a:ext cx="1752600" cy="609600"/>
        </p:xfrm>
        <a:graphic>
          <a:graphicData uri="http://schemas.openxmlformats.org/presentationml/2006/ole">
            <p:oleObj spid="_x0000_s2051" name="Equation" r:id="rId4" imgW="1015920" imgH="393480" progId="Equation.3">
              <p:embed/>
            </p:oleObj>
          </a:graphicData>
        </a:graphic>
      </p:graphicFrame>
      <p:graphicFrame>
        <p:nvGraphicFramePr>
          <p:cNvPr id="56324" name="Object 4"/>
          <p:cNvGraphicFramePr>
            <a:graphicFrameLocks noChangeAspect="1"/>
          </p:cNvGraphicFramePr>
          <p:nvPr/>
        </p:nvGraphicFramePr>
        <p:xfrm>
          <a:off x="1371600" y="2438400"/>
          <a:ext cx="304800" cy="317500"/>
        </p:xfrm>
        <a:graphic>
          <a:graphicData uri="http://schemas.openxmlformats.org/presentationml/2006/ole">
            <p:oleObj spid="_x0000_s2052" name="Equation" r:id="rId5" imgW="126720" imgH="164880" progId="Equation.3">
              <p:embed/>
            </p:oleObj>
          </a:graphicData>
        </a:graphic>
      </p:graphicFrame>
      <p:graphicFrame>
        <p:nvGraphicFramePr>
          <p:cNvPr id="56325" name="Object 5"/>
          <p:cNvGraphicFramePr>
            <a:graphicFrameLocks noChangeAspect="1"/>
          </p:cNvGraphicFramePr>
          <p:nvPr/>
        </p:nvGraphicFramePr>
        <p:xfrm>
          <a:off x="609600" y="2667000"/>
          <a:ext cx="609600" cy="533400"/>
        </p:xfrm>
        <a:graphic>
          <a:graphicData uri="http://schemas.openxmlformats.org/presentationml/2006/ole">
            <p:oleObj spid="_x0000_s2053" name="Equation" r:id="rId6" imgW="139680" imgH="26640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2" y="228601"/>
            <a:ext cx="8116887" cy="5943599"/>
          </a:xfrm>
        </p:spPr>
        <p:txBody>
          <a:bodyPr/>
          <a:lstStyle/>
          <a:p>
            <a:endParaRPr lang="en-US" dirty="0" smtClean="0">
              <a:solidFill>
                <a:schemeClr val="accent2">
                  <a:lumMod val="50000"/>
                </a:schemeClr>
              </a:solidFill>
            </a:endParaRPr>
          </a:p>
          <a:p>
            <a:endParaRPr lang="en-US" dirty="0"/>
          </a:p>
        </p:txBody>
      </p:sp>
      <p:sp>
        <p:nvSpPr>
          <p:cNvPr id="4" name="Slide Number Placeholder 3"/>
          <p:cNvSpPr>
            <a:spLocks noGrp="1"/>
          </p:cNvSpPr>
          <p:nvPr>
            <p:ph type="sldNum" sz="quarter" idx="12"/>
          </p:nvPr>
        </p:nvSpPr>
        <p:spPr/>
        <p:txBody>
          <a:bodyPr/>
          <a:lstStyle/>
          <a:p>
            <a:fld id="{356F8E1B-59F0-4761-AB59-4DF5E1A9D00D}" type="slidenum">
              <a:rPr lang="en-US" smtClean="0"/>
              <a:pPr/>
              <a:t>6</a:t>
            </a:fld>
            <a:endParaRPr lang="en-US" dirty="0"/>
          </a:p>
        </p:txBody>
      </p:sp>
      <p:sp>
        <p:nvSpPr>
          <p:cNvPr id="5" name="Rectangle 4"/>
          <p:cNvSpPr/>
          <p:nvPr/>
        </p:nvSpPr>
        <p:spPr>
          <a:xfrm>
            <a:off x="304800" y="228600"/>
            <a:ext cx="8686800" cy="6494085"/>
          </a:xfrm>
          <a:prstGeom prst="rect">
            <a:avLst/>
          </a:prstGeom>
        </p:spPr>
        <p:txBody>
          <a:bodyPr wrap="square">
            <a:spAutoFit/>
          </a:bodyPr>
          <a:lstStyle/>
          <a:p>
            <a:r>
              <a:rPr lang="en-US" sz="3200" dirty="0" smtClean="0">
                <a:solidFill>
                  <a:srgbClr val="FF0000"/>
                </a:solidFill>
              </a:rPr>
              <a:t>Example:   </a:t>
            </a:r>
            <a:r>
              <a:rPr lang="en-US" sz="3200" baseline="-25000" dirty="0" smtClean="0">
                <a:solidFill>
                  <a:srgbClr val="FF0000"/>
                </a:solidFill>
              </a:rPr>
              <a:t>7</a:t>
            </a:r>
            <a:r>
              <a:rPr lang="en-US" sz="3200" dirty="0" smtClean="0">
                <a:solidFill>
                  <a:srgbClr val="FF0000"/>
                </a:solidFill>
              </a:rPr>
              <a:t>N</a:t>
            </a:r>
            <a:r>
              <a:rPr lang="en-US" sz="3200" baseline="30000" dirty="0" smtClean="0">
                <a:solidFill>
                  <a:srgbClr val="FF0000"/>
                </a:solidFill>
              </a:rPr>
              <a:t>14        </a:t>
            </a:r>
          </a:p>
          <a:p>
            <a:r>
              <a:rPr lang="en-US" sz="2400" dirty="0" smtClean="0">
                <a:solidFill>
                  <a:schemeClr val="accent2">
                    <a:lumMod val="50000"/>
                  </a:schemeClr>
                </a:solidFill>
              </a:rPr>
              <a:t>Atomic no. =7     , mass no. = 14</a:t>
            </a:r>
          </a:p>
          <a:p>
            <a:r>
              <a:rPr lang="en-US" sz="2400" i="1" dirty="0" smtClean="0">
                <a:solidFill>
                  <a:schemeClr val="accent2">
                    <a:lumMod val="50000"/>
                  </a:schemeClr>
                </a:solidFill>
              </a:rPr>
              <a:t>According to p-e hypothesis: atomic number Z contains A-protons and (A-Z) electrons.</a:t>
            </a:r>
          </a:p>
          <a:p>
            <a:r>
              <a:rPr lang="en-US" sz="2400" dirty="0" smtClean="0">
                <a:solidFill>
                  <a:schemeClr val="accent2">
                    <a:lumMod val="50000"/>
                  </a:schemeClr>
                </a:solidFill>
              </a:rPr>
              <a:t>So </a:t>
            </a:r>
            <a:r>
              <a:rPr lang="en-US" sz="2400" baseline="-25000" dirty="0" smtClean="0">
                <a:solidFill>
                  <a:schemeClr val="accent2"/>
                </a:solidFill>
              </a:rPr>
              <a:t>7</a:t>
            </a:r>
            <a:r>
              <a:rPr lang="en-US" sz="2400" dirty="0" smtClean="0">
                <a:solidFill>
                  <a:schemeClr val="accent2"/>
                </a:solidFill>
              </a:rPr>
              <a:t>N</a:t>
            </a:r>
            <a:r>
              <a:rPr lang="en-US" sz="2400" baseline="30000" dirty="0" smtClean="0">
                <a:solidFill>
                  <a:schemeClr val="accent2"/>
                </a:solidFill>
              </a:rPr>
              <a:t>14  </a:t>
            </a:r>
            <a:r>
              <a:rPr lang="en-US" sz="2400" dirty="0" smtClean="0">
                <a:solidFill>
                  <a:schemeClr val="accent2">
                    <a:lumMod val="50000"/>
                  </a:schemeClr>
                </a:solidFill>
              </a:rPr>
              <a:t>nucleus would have 14 protons and 7 electrons , and 7 electrons in extra nuclear space.</a:t>
            </a:r>
          </a:p>
          <a:p>
            <a:r>
              <a:rPr lang="en-US" sz="2400" b="1" dirty="0" smtClean="0">
                <a:solidFill>
                  <a:schemeClr val="accent2">
                    <a:lumMod val="50000"/>
                  </a:schemeClr>
                </a:solidFill>
              </a:rPr>
              <a:t>A =14 (even numbers)   → </a:t>
            </a:r>
            <a:r>
              <a:rPr lang="en-US" sz="2400" dirty="0" smtClean="0">
                <a:solidFill>
                  <a:schemeClr val="accent2">
                    <a:lumMod val="50000"/>
                  </a:schemeClr>
                </a:solidFill>
              </a:rPr>
              <a:t>The contribution of the protons to the angular momentum should be an integral multiple of h/2π . An electron has spin  ½ ћ  so the contribution of 7 electrons is an odd half integral multiple of  h/2π , </a:t>
            </a:r>
          </a:p>
          <a:p>
            <a:endParaRPr lang="en-US" sz="2400" dirty="0" smtClean="0">
              <a:solidFill>
                <a:schemeClr val="accent2">
                  <a:lumMod val="50000"/>
                </a:schemeClr>
              </a:solidFill>
            </a:endParaRPr>
          </a:p>
          <a:p>
            <a:r>
              <a:rPr lang="en-US" sz="2400" dirty="0" smtClean="0">
                <a:solidFill>
                  <a:schemeClr val="accent2">
                    <a:lumMod val="50000"/>
                  </a:schemeClr>
                </a:solidFill>
              </a:rPr>
              <a:t>and </a:t>
            </a:r>
            <a:r>
              <a:rPr lang="en-US" sz="2400" b="1" dirty="0" smtClean="0">
                <a:solidFill>
                  <a:schemeClr val="accent2">
                    <a:lumMod val="50000"/>
                  </a:schemeClr>
                </a:solidFill>
              </a:rPr>
              <a:t>the total integral momentum of nitrogen nucleus should be an </a:t>
            </a:r>
            <a:r>
              <a:rPr lang="en-US" sz="2400" b="1" u="sng" dirty="0" smtClean="0">
                <a:solidFill>
                  <a:schemeClr val="accent2">
                    <a:lumMod val="50000"/>
                  </a:schemeClr>
                </a:solidFill>
              </a:rPr>
              <a:t>odd half -  integral multiple of  h/2π</a:t>
            </a:r>
            <a:r>
              <a:rPr lang="en-US" sz="2400" u="sng" dirty="0" smtClean="0">
                <a:solidFill>
                  <a:schemeClr val="accent2">
                    <a:lumMod val="50000"/>
                  </a:schemeClr>
                </a:solidFill>
              </a:rPr>
              <a:t>  </a:t>
            </a:r>
            <a:r>
              <a:rPr lang="en-US" sz="2400" dirty="0" smtClean="0">
                <a:solidFill>
                  <a:schemeClr val="accent2">
                    <a:lumMod val="50000"/>
                  </a:schemeClr>
                </a:solidFill>
              </a:rPr>
              <a:t>.</a:t>
            </a:r>
            <a:r>
              <a:rPr lang="en-US" sz="2400" b="1" dirty="0" smtClean="0">
                <a:solidFill>
                  <a:schemeClr val="accent2">
                    <a:lumMod val="50000"/>
                  </a:schemeClr>
                </a:solidFill>
              </a:rPr>
              <a:t> </a:t>
            </a:r>
          </a:p>
          <a:p>
            <a:endParaRPr lang="en-US" sz="2400" dirty="0" smtClean="0">
              <a:solidFill>
                <a:schemeClr val="accent2">
                  <a:lumMod val="50000"/>
                </a:schemeClr>
              </a:solidFill>
            </a:endParaRPr>
          </a:p>
          <a:p>
            <a:r>
              <a:rPr lang="en-US" sz="2400" b="1" u="sng" dirty="0" smtClean="0">
                <a:solidFill>
                  <a:schemeClr val="accent2">
                    <a:lumMod val="50000"/>
                  </a:schemeClr>
                </a:solidFill>
              </a:rPr>
              <a:t>But</a:t>
            </a:r>
            <a:r>
              <a:rPr lang="en-US" sz="2400" b="1" dirty="0" smtClean="0">
                <a:solidFill>
                  <a:schemeClr val="accent2">
                    <a:lumMod val="50000"/>
                  </a:schemeClr>
                </a:solidFill>
              </a:rPr>
              <a:t> </a:t>
            </a:r>
            <a:r>
              <a:rPr lang="en-US" sz="2400" dirty="0" smtClean="0">
                <a:solidFill>
                  <a:schemeClr val="accent2">
                    <a:lumMod val="50000"/>
                  </a:schemeClr>
                </a:solidFill>
              </a:rPr>
              <a:t>the angular momentum of nitrogen nucleus has been found experimentally to be I = 1 , an integer , which is in contradiction to the value obtained by the proton-electron hypothesis.</a:t>
            </a:r>
            <a:endParaRPr lang="ar-SA" sz="2400" dirty="0">
              <a:solidFill>
                <a:schemeClr val="accent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56F8E1B-59F0-4761-AB59-4DF5E1A9D00D}" type="slidenum">
              <a:rPr lang="en-US" smtClean="0"/>
              <a:pPr/>
              <a:t>7</a:t>
            </a:fld>
            <a:endParaRPr lang="en-US" dirty="0"/>
          </a:p>
        </p:txBody>
      </p:sp>
      <p:sp>
        <p:nvSpPr>
          <p:cNvPr id="3" name="Rectangle 2"/>
          <p:cNvSpPr/>
          <p:nvPr/>
        </p:nvSpPr>
        <p:spPr>
          <a:xfrm>
            <a:off x="0" y="0"/>
            <a:ext cx="9144000" cy="2339102"/>
          </a:xfrm>
          <a:prstGeom prst="rect">
            <a:avLst/>
          </a:prstGeom>
        </p:spPr>
        <p:txBody>
          <a:bodyPr wrap="square">
            <a:spAutoFit/>
          </a:bodyPr>
          <a:lstStyle/>
          <a:p>
            <a:r>
              <a:rPr lang="en-US" sz="2400" b="1" dirty="0" smtClean="0"/>
              <a:t>ii) P-e theory also fails </a:t>
            </a:r>
            <a:r>
              <a:rPr lang="en-US" sz="2400" dirty="0" smtClean="0"/>
              <a:t>to account for the order of  magnitude of nuclear magnetic moments.</a:t>
            </a:r>
          </a:p>
          <a:p>
            <a:r>
              <a:rPr lang="en-US" sz="2000" dirty="0" smtClean="0"/>
              <a:t>Measurements of the magnetic moments of many nuclei have given the values which are only about 1/1000 of value of the magnetic moment of electron.  </a:t>
            </a:r>
          </a:p>
          <a:p>
            <a:r>
              <a:rPr lang="en-US" sz="2000" dirty="0" smtClean="0"/>
              <a:t>The magnitude of magnetic moment of electron is,</a:t>
            </a:r>
          </a:p>
          <a:p>
            <a:endParaRPr lang="en-US" dirty="0" smtClean="0"/>
          </a:p>
          <a:p>
            <a:r>
              <a:rPr lang="en-US" sz="2000" dirty="0" smtClean="0"/>
              <a:t>This quantity is called  Bohr </a:t>
            </a:r>
            <a:r>
              <a:rPr lang="en-US" sz="2000" dirty="0" err="1" smtClean="0"/>
              <a:t>magneton</a:t>
            </a:r>
            <a:r>
              <a:rPr lang="en-US" sz="2000" dirty="0" smtClean="0"/>
              <a:t> </a:t>
            </a:r>
          </a:p>
        </p:txBody>
      </p:sp>
      <p:graphicFrame>
        <p:nvGraphicFramePr>
          <p:cNvPr id="59394" name="Object 2"/>
          <p:cNvGraphicFramePr>
            <a:graphicFrameLocks noChangeAspect="1"/>
          </p:cNvGraphicFramePr>
          <p:nvPr/>
        </p:nvGraphicFramePr>
        <p:xfrm>
          <a:off x="5486400" y="1295400"/>
          <a:ext cx="1219200" cy="609600"/>
        </p:xfrm>
        <a:graphic>
          <a:graphicData uri="http://schemas.openxmlformats.org/presentationml/2006/ole">
            <p:oleObj spid="_x0000_s3074" name="Equation" r:id="rId3" imgW="774360" imgH="431640" progId="Equation.3">
              <p:embed/>
            </p:oleObj>
          </a:graphicData>
        </a:graphic>
      </p:graphicFrame>
      <p:graphicFrame>
        <p:nvGraphicFramePr>
          <p:cNvPr id="59396" name="Object 4"/>
          <p:cNvGraphicFramePr>
            <a:graphicFrameLocks noChangeAspect="1"/>
          </p:cNvGraphicFramePr>
          <p:nvPr/>
        </p:nvGraphicFramePr>
        <p:xfrm>
          <a:off x="4038600" y="1981200"/>
          <a:ext cx="2590800" cy="609600"/>
        </p:xfrm>
        <a:graphic>
          <a:graphicData uri="http://schemas.openxmlformats.org/presentationml/2006/ole">
            <p:oleObj spid="_x0000_s3075" name="Equation" r:id="rId4" imgW="1511280" imgH="457200" progId="Equation.3">
              <p:embed/>
            </p:oleObj>
          </a:graphicData>
        </a:graphic>
      </p:graphicFrame>
      <p:sp>
        <p:nvSpPr>
          <p:cNvPr id="7" name="Rectangle 6"/>
          <p:cNvSpPr/>
          <p:nvPr/>
        </p:nvSpPr>
        <p:spPr>
          <a:xfrm>
            <a:off x="0" y="2286000"/>
            <a:ext cx="8915400" cy="677108"/>
          </a:xfrm>
          <a:prstGeom prst="rect">
            <a:avLst/>
          </a:prstGeom>
        </p:spPr>
        <p:txBody>
          <a:bodyPr wrap="square">
            <a:spAutoFit/>
          </a:bodyPr>
          <a:lstStyle/>
          <a:p>
            <a:r>
              <a:rPr lang="en-US" sz="2000" dirty="0" smtClean="0"/>
              <a:t>All measured </a:t>
            </a:r>
            <a:r>
              <a:rPr lang="en-US" sz="2000" u="sng" dirty="0" smtClean="0"/>
              <a:t>nuclear magnetic moments </a:t>
            </a:r>
            <a:r>
              <a:rPr lang="en-US" sz="2000" dirty="0" smtClean="0"/>
              <a:t>are </a:t>
            </a:r>
          </a:p>
          <a:p>
            <a:endParaRPr lang="en-US" dirty="0"/>
          </a:p>
        </p:txBody>
      </p:sp>
      <p:graphicFrame>
        <p:nvGraphicFramePr>
          <p:cNvPr id="59397" name="Object 5"/>
          <p:cNvGraphicFramePr>
            <a:graphicFrameLocks noChangeAspect="1"/>
          </p:cNvGraphicFramePr>
          <p:nvPr/>
        </p:nvGraphicFramePr>
        <p:xfrm>
          <a:off x="4724400" y="2286000"/>
          <a:ext cx="1582737" cy="381000"/>
        </p:xfrm>
        <a:graphic>
          <a:graphicData uri="http://schemas.openxmlformats.org/presentationml/2006/ole">
            <p:oleObj spid="_x0000_s3076" name="Equation" r:id="rId5" imgW="1130040" imgH="228600" progId="Equation.3">
              <p:embed/>
            </p:oleObj>
          </a:graphicData>
        </a:graphic>
      </p:graphicFrame>
      <p:sp>
        <p:nvSpPr>
          <p:cNvPr id="9" name="Rectangle 8"/>
          <p:cNvSpPr/>
          <p:nvPr/>
        </p:nvSpPr>
        <p:spPr>
          <a:xfrm>
            <a:off x="0" y="2590800"/>
            <a:ext cx="9144000" cy="5016758"/>
          </a:xfrm>
          <a:prstGeom prst="rect">
            <a:avLst/>
          </a:prstGeom>
        </p:spPr>
        <p:txBody>
          <a:bodyPr wrap="square">
            <a:spAutoFit/>
          </a:bodyPr>
          <a:lstStyle/>
          <a:p>
            <a:r>
              <a:rPr lang="en-US" sz="2000" dirty="0" smtClean="0"/>
              <a:t>and their values can be </a:t>
            </a:r>
            <a:r>
              <a:rPr lang="en-US" sz="2000" u="sng" dirty="0" smtClean="0"/>
              <a:t>expressed appropriately as</a:t>
            </a:r>
            <a:r>
              <a:rPr lang="en-US" sz="2000" dirty="0" smtClean="0"/>
              <a:t>,</a:t>
            </a:r>
          </a:p>
          <a:p>
            <a:endParaRPr lang="en-US" sz="2400" dirty="0" smtClean="0"/>
          </a:p>
          <a:p>
            <a:endParaRPr lang="en-US" sz="2400" dirty="0" smtClean="0"/>
          </a:p>
          <a:p>
            <a:r>
              <a:rPr lang="en-US" sz="2000" dirty="0" smtClean="0"/>
              <a:t>Where, </a:t>
            </a:r>
            <a:r>
              <a:rPr lang="en-US" sz="2000" dirty="0" err="1" smtClean="0"/>
              <a:t>m</a:t>
            </a:r>
            <a:r>
              <a:rPr lang="en-US" sz="2000" baseline="-25000" dirty="0" err="1" smtClean="0"/>
              <a:t>H</a:t>
            </a:r>
            <a:r>
              <a:rPr lang="en-US" sz="2000" dirty="0" smtClean="0"/>
              <a:t> is proton mass and  µ</a:t>
            </a:r>
            <a:r>
              <a:rPr lang="en-US" sz="2000" baseline="-25000" dirty="0" smtClean="0"/>
              <a:t>N</a:t>
            </a:r>
            <a:r>
              <a:rPr lang="en-US" sz="2000" dirty="0" smtClean="0"/>
              <a:t>  is called the </a:t>
            </a:r>
            <a:r>
              <a:rPr lang="en-US" sz="2000" u="sng" dirty="0" smtClean="0"/>
              <a:t>nuclear </a:t>
            </a:r>
            <a:r>
              <a:rPr lang="en-US" sz="2000" u="sng" dirty="0" err="1" smtClean="0"/>
              <a:t>magneton</a:t>
            </a:r>
            <a:r>
              <a:rPr lang="en-US" sz="2000" dirty="0" smtClean="0"/>
              <a:t>.</a:t>
            </a:r>
          </a:p>
          <a:p>
            <a:r>
              <a:rPr lang="en-US" sz="2000" dirty="0" smtClean="0"/>
              <a:t>Measured value of the nuclear magnetic moment vary from 0 to 5 nuclear </a:t>
            </a:r>
            <a:r>
              <a:rPr lang="en-US" sz="2000" dirty="0" err="1" smtClean="0"/>
              <a:t>magnetons</a:t>
            </a:r>
            <a:r>
              <a:rPr lang="en-US" sz="2000" dirty="0" smtClean="0"/>
              <a:t>, and the proton has magnetic moment 2.7926      0.0001  nuclear </a:t>
            </a:r>
            <a:r>
              <a:rPr lang="en-US" sz="2000" dirty="0" err="1" smtClean="0"/>
              <a:t>magnetons</a:t>
            </a:r>
            <a:r>
              <a:rPr lang="en-US" sz="2000" dirty="0" smtClean="0"/>
              <a:t> .</a:t>
            </a:r>
          </a:p>
          <a:p>
            <a:r>
              <a:rPr lang="en-US" sz="2000" dirty="0" smtClean="0"/>
              <a:t>Hence, observed mag. moments of nuclei are comparable to that of the proton.</a:t>
            </a:r>
          </a:p>
          <a:p>
            <a:r>
              <a:rPr lang="en-US" sz="2000" dirty="0" smtClean="0"/>
              <a:t>            If electrons exist  inside the nucleus, we should expect to find </a:t>
            </a:r>
            <a:r>
              <a:rPr lang="en-US" sz="2000" u="sng" dirty="0" smtClean="0"/>
              <a:t>nuclear magnetic moments </a:t>
            </a:r>
            <a:r>
              <a:rPr lang="en-US" sz="2000" dirty="0" smtClean="0"/>
              <a:t>must be of the same order of magnitude as that of electron .</a:t>
            </a:r>
          </a:p>
          <a:p>
            <a:r>
              <a:rPr lang="en-US" sz="2000" b="1" dirty="0" smtClean="0"/>
              <a:t>However, the observed magnetic moments of nuclei are comparable with that of proton. This experimental fact goes against the electrons existing inside the nucleus.</a:t>
            </a:r>
          </a:p>
          <a:p>
            <a:endParaRPr lang="en-US" sz="2000" dirty="0" smtClean="0"/>
          </a:p>
          <a:p>
            <a:endParaRPr lang="en-US" sz="2400" dirty="0" smtClean="0"/>
          </a:p>
          <a:p>
            <a:endParaRPr lang="en-US" sz="2400" dirty="0" smtClean="0"/>
          </a:p>
          <a:p>
            <a:endParaRPr lang="en-US" sz="2400" dirty="0"/>
          </a:p>
        </p:txBody>
      </p:sp>
      <p:graphicFrame>
        <p:nvGraphicFramePr>
          <p:cNvPr id="3078" name="Object 6"/>
          <p:cNvGraphicFramePr>
            <a:graphicFrameLocks noChangeAspect="1"/>
          </p:cNvGraphicFramePr>
          <p:nvPr/>
        </p:nvGraphicFramePr>
        <p:xfrm>
          <a:off x="4876800" y="2971800"/>
          <a:ext cx="3810000" cy="685800"/>
        </p:xfrm>
        <a:graphic>
          <a:graphicData uri="http://schemas.openxmlformats.org/presentationml/2006/ole">
            <p:oleObj spid="_x0000_s3078" name="Equation" r:id="rId6" imgW="2374560" imgH="431640" progId="Equation.3">
              <p:embed/>
            </p:oleObj>
          </a:graphicData>
        </a:graphic>
      </p:graphicFrame>
      <p:graphicFrame>
        <p:nvGraphicFramePr>
          <p:cNvPr id="3080" name="Object 8"/>
          <p:cNvGraphicFramePr>
            <a:graphicFrameLocks noChangeAspect="1"/>
          </p:cNvGraphicFramePr>
          <p:nvPr/>
        </p:nvGraphicFramePr>
        <p:xfrm>
          <a:off x="4800600" y="4343400"/>
          <a:ext cx="381000" cy="228600"/>
        </p:xfrm>
        <a:graphic>
          <a:graphicData uri="http://schemas.openxmlformats.org/presentationml/2006/ole">
            <p:oleObj spid="_x0000_s3080" name="Equation" r:id="rId7" imgW="139680" imgH="15228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3810000"/>
          </a:xfrm>
        </p:spPr>
        <p:txBody>
          <a:bodyPr>
            <a:normAutofit fontScale="90000"/>
          </a:bodyPr>
          <a:lstStyle/>
          <a:p>
            <a:pPr algn="l"/>
            <a:r>
              <a:rPr lang="en-US" sz="2400" dirty="0" smtClean="0"/>
              <a:t>III) </a:t>
            </a:r>
            <a:r>
              <a:rPr lang="en-US" sz="2400" b="1" dirty="0" smtClean="0"/>
              <a:t>There is also wave mechanical argument against the existence of free electrons in the nucleus:</a:t>
            </a:r>
            <a:r>
              <a:rPr lang="en-US" sz="2400" dirty="0" smtClean="0"/>
              <a:t/>
            </a:r>
            <a:br>
              <a:rPr lang="en-US" sz="2400" dirty="0" smtClean="0"/>
            </a:br>
            <a:r>
              <a:rPr lang="en-US" sz="2200" dirty="0" smtClean="0"/>
              <a:t>If  an electron exists inside the nucleus, the uncertainty in its position (∆x ) may not exceed 10</a:t>
            </a:r>
            <a:r>
              <a:rPr lang="en-US" sz="2200" baseline="30000" dirty="0" smtClean="0"/>
              <a:t>-14</a:t>
            </a:r>
            <a:r>
              <a:rPr lang="en-US" sz="2200" dirty="0" smtClean="0"/>
              <a:t> m .</a:t>
            </a:r>
            <a:br>
              <a:rPr lang="en-US" sz="2200" dirty="0" smtClean="0"/>
            </a:br>
            <a:r>
              <a:rPr lang="en-US" sz="2200" dirty="0" smtClean="0"/>
              <a:t> According to Heisenberg uncertainty principle, uncertainty  in the electrons momentum is,  </a:t>
            </a:r>
            <a:r>
              <a:rPr lang="en-US" sz="2000" dirty="0" smtClean="0"/>
              <a:t/>
            </a:r>
            <a:br>
              <a:rPr lang="en-US" sz="20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200" dirty="0" smtClean="0"/>
              <a:t>Approximate momentum of electron, p= 1.1±10</a:t>
            </a:r>
            <a:r>
              <a:rPr lang="en-US" sz="2200" baseline="30000" dirty="0" smtClean="0"/>
              <a:t>-20</a:t>
            </a:r>
            <a:r>
              <a:rPr lang="en-US" sz="2200" dirty="0" smtClean="0"/>
              <a:t> kg ms</a:t>
            </a:r>
            <a:r>
              <a:rPr lang="en-US" sz="2200" baseline="30000" dirty="0" smtClean="0"/>
              <a:t>-1.</a:t>
            </a:r>
            <a:r>
              <a:rPr lang="en-US" sz="2000" dirty="0" smtClean="0"/>
              <a:t/>
            </a:r>
            <a:br>
              <a:rPr lang="en-US" sz="2000" dirty="0" smtClean="0"/>
            </a:br>
            <a:r>
              <a:rPr lang="en-US" sz="2000" dirty="0" smtClean="0"/>
              <a:t>and has K.E. (T) many times greater than its rest energy m</a:t>
            </a:r>
            <a:r>
              <a:rPr lang="en-US" sz="2000" baseline="-25000" dirty="0" smtClean="0"/>
              <a:t>o</a:t>
            </a:r>
            <a:r>
              <a:rPr lang="en-US" sz="2000" dirty="0" smtClean="0"/>
              <a:t>c</a:t>
            </a:r>
            <a:r>
              <a:rPr lang="en-US" sz="2000" baseline="30000" dirty="0" smtClean="0"/>
              <a:t>2</a:t>
            </a:r>
            <a:r>
              <a:rPr lang="en-US" sz="2000" dirty="0" smtClean="0"/>
              <a:t>  i.e.  </a:t>
            </a:r>
            <a:br>
              <a:rPr lang="en-US" sz="2000" dirty="0" smtClean="0"/>
            </a:br>
            <a:r>
              <a:rPr lang="en-US" sz="2400" dirty="0" smtClean="0"/>
              <a:t/>
            </a:r>
            <a:br>
              <a:rPr lang="en-US" sz="2400" dirty="0" smtClean="0"/>
            </a:br>
            <a:r>
              <a:rPr lang="en-US" sz="2200" dirty="0" smtClean="0"/>
              <a:t>Hence to find T we can use the relativistic formula ,  T=pc  </a:t>
            </a:r>
            <a:r>
              <a:rPr lang="en-US" sz="2400" dirty="0" smtClean="0"/>
              <a:t/>
            </a:r>
            <a:br>
              <a:rPr lang="en-US" sz="2400" dirty="0" smtClean="0"/>
            </a:br>
            <a:endParaRPr lang="en-US" sz="2400" dirty="0"/>
          </a:p>
        </p:txBody>
      </p:sp>
      <p:graphicFrame>
        <p:nvGraphicFramePr>
          <p:cNvPr id="21507" name="Object 3"/>
          <p:cNvGraphicFramePr>
            <a:graphicFrameLocks noChangeAspect="1"/>
          </p:cNvGraphicFramePr>
          <p:nvPr/>
        </p:nvGraphicFramePr>
        <p:xfrm>
          <a:off x="1524000" y="1752600"/>
          <a:ext cx="4843463" cy="990600"/>
        </p:xfrm>
        <a:graphic>
          <a:graphicData uri="http://schemas.openxmlformats.org/presentationml/2006/ole">
            <p:oleObj spid="_x0000_s21507" name="Equation" r:id="rId3" imgW="2654280" imgH="571320" progId="Equation.3">
              <p:embed/>
            </p:oleObj>
          </a:graphicData>
        </a:graphic>
      </p:graphicFrame>
      <p:graphicFrame>
        <p:nvGraphicFramePr>
          <p:cNvPr id="21509" name="Object 5"/>
          <p:cNvGraphicFramePr>
            <a:graphicFrameLocks noChangeAspect="1"/>
          </p:cNvGraphicFramePr>
          <p:nvPr/>
        </p:nvGraphicFramePr>
        <p:xfrm>
          <a:off x="6248400" y="2971800"/>
          <a:ext cx="1143000" cy="381000"/>
        </p:xfrm>
        <a:graphic>
          <a:graphicData uri="http://schemas.openxmlformats.org/presentationml/2006/ole">
            <p:oleObj spid="_x0000_s21509" name="Equation" r:id="rId4" imgW="672840" imgH="241200" progId="Equation.3">
              <p:embed/>
            </p:oleObj>
          </a:graphicData>
        </a:graphic>
      </p:graphicFrame>
      <p:graphicFrame>
        <p:nvGraphicFramePr>
          <p:cNvPr id="21512" name="Object 8"/>
          <p:cNvGraphicFramePr>
            <a:graphicFrameLocks noChangeAspect="1"/>
          </p:cNvGraphicFramePr>
          <p:nvPr/>
        </p:nvGraphicFramePr>
        <p:xfrm>
          <a:off x="2590800" y="4191000"/>
          <a:ext cx="5029200" cy="1524000"/>
        </p:xfrm>
        <a:graphic>
          <a:graphicData uri="http://schemas.openxmlformats.org/presentationml/2006/ole">
            <p:oleObj spid="_x0000_s21512" name="Equation" r:id="rId5" imgW="2311200" imgH="914400" progId="Equation.3">
              <p:embed/>
            </p:oleObj>
          </a:graphicData>
        </a:graphic>
      </p:graphicFrame>
      <p:sp>
        <p:nvSpPr>
          <p:cNvPr id="10" name="Rectangle 9"/>
          <p:cNvSpPr/>
          <p:nvPr/>
        </p:nvSpPr>
        <p:spPr>
          <a:xfrm>
            <a:off x="0" y="5638800"/>
            <a:ext cx="9144000" cy="1219200"/>
          </a:xfrm>
          <a:prstGeom prst="rect">
            <a:avLst/>
          </a:prstGeom>
        </p:spPr>
        <p:txBody>
          <a:bodyPr wrap="square">
            <a:spAutoFit/>
          </a:bodyPr>
          <a:lstStyle/>
          <a:p>
            <a:r>
              <a:rPr lang="en-US" b="1" i="1" dirty="0" smtClean="0"/>
              <a:t>This shows that if an electron exists in the nucleus, the K.E. of the electron must be more than 20 </a:t>
            </a:r>
            <a:r>
              <a:rPr lang="en-US" b="1" i="1" dirty="0" err="1" smtClean="0"/>
              <a:t>MeV</a:t>
            </a:r>
            <a:r>
              <a:rPr lang="en-US" b="1" i="1" dirty="0" smtClean="0"/>
              <a:t>. Electrons of such large energy are never found to be emitted during beta decay. The maximum energy of beta particle emitted is only 2 to 3 </a:t>
            </a:r>
            <a:r>
              <a:rPr lang="en-US" b="1" i="1" dirty="0" err="1" smtClean="0"/>
              <a:t>MeV</a:t>
            </a:r>
            <a:r>
              <a:rPr lang="en-US" b="1" i="1" dirty="0" smtClean="0"/>
              <a:t>.</a:t>
            </a:r>
            <a:br>
              <a:rPr lang="en-US" b="1" i="1" dirty="0" smtClean="0"/>
            </a:br>
            <a:r>
              <a:rPr lang="en-US" b="1" dirty="0" smtClean="0"/>
              <a:t> This  fact also goes against  the existence of electrons  inside the nucleus.</a:t>
            </a:r>
            <a:endParaRPr lang="en-US" b="1" i="1" dirty="0"/>
          </a:p>
        </p:txBody>
      </p:sp>
      <p:sp>
        <p:nvSpPr>
          <p:cNvPr id="7" name="Slide Number Placeholder 6"/>
          <p:cNvSpPr>
            <a:spLocks noGrp="1"/>
          </p:cNvSpPr>
          <p:nvPr>
            <p:ph type="sldNum" sz="quarter" idx="12"/>
          </p:nvPr>
        </p:nvSpPr>
        <p:spPr/>
        <p:txBody>
          <a:bodyPr/>
          <a:lstStyle/>
          <a:p>
            <a:fld id="{356B9DD1-6C8E-4E23-B135-13031D1B8C83}"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457200"/>
          </a:xfrm>
        </p:spPr>
        <p:txBody>
          <a:bodyPr>
            <a:normAutofit fontScale="90000"/>
          </a:bodyPr>
          <a:lstStyle/>
          <a:p>
            <a:pPr algn="l">
              <a:buFont typeface="Wingdings" pitchFamily="2" charset="2"/>
              <a:buChar char="§"/>
            </a:pPr>
            <a:r>
              <a:rPr lang="en-US" sz="3200" b="1" dirty="0" smtClean="0">
                <a:solidFill>
                  <a:srgbClr val="FF0000"/>
                </a:solidFill>
              </a:rPr>
              <a:t>Nuclear Transmutation and discovery of neutron:</a:t>
            </a:r>
            <a:endParaRPr lang="en-US" sz="3200" dirty="0">
              <a:solidFill>
                <a:srgbClr val="FF0000"/>
              </a:solidFill>
            </a:endParaRPr>
          </a:p>
        </p:txBody>
      </p:sp>
      <p:sp>
        <p:nvSpPr>
          <p:cNvPr id="3" name="Rectangle 2"/>
          <p:cNvSpPr/>
          <p:nvPr/>
        </p:nvSpPr>
        <p:spPr>
          <a:xfrm>
            <a:off x="0" y="457200"/>
            <a:ext cx="9144000" cy="5539978"/>
          </a:xfrm>
          <a:prstGeom prst="rect">
            <a:avLst/>
          </a:prstGeom>
        </p:spPr>
        <p:txBody>
          <a:bodyPr wrap="square">
            <a:spAutoFit/>
          </a:bodyPr>
          <a:lstStyle/>
          <a:p>
            <a:endParaRPr lang="en-US" sz="2400" b="1" dirty="0" smtClean="0">
              <a:solidFill>
                <a:srgbClr val="002060"/>
              </a:solidFill>
            </a:endParaRPr>
          </a:p>
          <a:p>
            <a:r>
              <a:rPr lang="en-US" sz="2200" dirty="0" smtClean="0">
                <a:solidFill>
                  <a:srgbClr val="002060"/>
                </a:solidFill>
              </a:rPr>
              <a:t>Nuclear transmutation is the conversion of one </a:t>
            </a:r>
            <a:r>
              <a:rPr lang="en-US" sz="2200" dirty="0" smtClean="0">
                <a:solidFill>
                  <a:srgbClr val="002060"/>
                </a:solidFill>
              </a:rPr>
              <a:t> element into </a:t>
            </a:r>
            <a:r>
              <a:rPr lang="en-US" sz="2200" dirty="0" smtClean="0">
                <a:solidFill>
                  <a:srgbClr val="002060"/>
                </a:solidFill>
              </a:rPr>
              <a:t>another element  or one isotope into another. </a:t>
            </a:r>
            <a:r>
              <a:rPr lang="en-US" sz="2200" dirty="0" smtClean="0">
                <a:solidFill>
                  <a:srgbClr val="002060"/>
                </a:solidFill>
              </a:rPr>
              <a:t> </a:t>
            </a:r>
            <a:endParaRPr lang="en-US" sz="2200" dirty="0" smtClean="0">
              <a:solidFill>
                <a:srgbClr val="002060"/>
              </a:solidFill>
            </a:endParaRPr>
          </a:p>
          <a:p>
            <a:r>
              <a:rPr lang="en-US" sz="2200" dirty="0" smtClean="0">
                <a:solidFill>
                  <a:srgbClr val="002060"/>
                </a:solidFill>
              </a:rPr>
              <a:t> Nuclear transmutation occurs in any process where the number of protons or neutrons in the nucleus is changed.</a:t>
            </a:r>
          </a:p>
          <a:p>
            <a:r>
              <a:rPr lang="en-US" sz="2200" dirty="0" smtClean="0">
                <a:solidFill>
                  <a:srgbClr val="002060"/>
                </a:solidFill>
              </a:rPr>
              <a:t>A transmutation can be achieved either by </a:t>
            </a:r>
            <a:r>
              <a:rPr lang="en-US" sz="2200" dirty="0" smtClean="0">
                <a:solidFill>
                  <a:srgbClr val="002060"/>
                </a:solidFill>
              </a:rPr>
              <a:t> Nuclear reactions </a:t>
            </a:r>
            <a:r>
              <a:rPr lang="en-US" sz="2200" dirty="0" smtClean="0">
                <a:solidFill>
                  <a:srgbClr val="002060"/>
                </a:solidFill>
              </a:rPr>
              <a:t> (in which an outside particle reacts with a nucleus) or by </a:t>
            </a:r>
            <a:r>
              <a:rPr lang="en-US" sz="2200" dirty="0" smtClean="0">
                <a:solidFill>
                  <a:srgbClr val="002060"/>
                </a:solidFill>
              </a:rPr>
              <a:t> Radioactive decay where </a:t>
            </a:r>
            <a:r>
              <a:rPr lang="en-US" sz="2200" dirty="0" smtClean="0">
                <a:solidFill>
                  <a:srgbClr val="002060"/>
                </a:solidFill>
              </a:rPr>
              <a:t>no outside cause is needed</a:t>
            </a:r>
            <a:r>
              <a:rPr lang="en-US" sz="2200" dirty="0" smtClean="0">
                <a:solidFill>
                  <a:srgbClr val="002060"/>
                </a:solidFill>
              </a:rPr>
              <a:t>. </a:t>
            </a:r>
            <a:endParaRPr lang="en-US" sz="2200" dirty="0" smtClean="0">
              <a:solidFill>
                <a:srgbClr val="002060"/>
              </a:solidFill>
            </a:endParaRPr>
          </a:p>
          <a:p>
            <a:r>
              <a:rPr lang="en-US" sz="2200" dirty="0" smtClean="0">
                <a:solidFill>
                  <a:srgbClr val="002060"/>
                </a:solidFill>
              </a:rPr>
              <a:t>	The first artificial transmutation was observed by Rutherford in 1919. He bombarded nitrogen nucleus with alpha particles, the new element formed which was the isotope of oxygen of mass number 17.</a:t>
            </a:r>
            <a:br>
              <a:rPr lang="en-US" sz="2200" dirty="0" smtClean="0">
                <a:solidFill>
                  <a:srgbClr val="002060"/>
                </a:solidFill>
              </a:rPr>
            </a:br>
            <a:endParaRPr lang="en-US" sz="2200" dirty="0" smtClean="0">
              <a:solidFill>
                <a:srgbClr val="002060"/>
              </a:solidFill>
            </a:endParaRPr>
          </a:p>
          <a:p>
            <a:r>
              <a:rPr lang="en-US" sz="2200" dirty="0" smtClean="0">
                <a:solidFill>
                  <a:srgbClr val="002060"/>
                </a:solidFill>
              </a:rPr>
              <a:t>Thus the first  transmutation of nitrogen into oxygen was achieved.</a:t>
            </a:r>
          </a:p>
          <a:p>
            <a:r>
              <a:rPr lang="en-US" sz="2200" dirty="0" smtClean="0">
                <a:solidFill>
                  <a:srgbClr val="002060"/>
                </a:solidFill>
              </a:rPr>
              <a:t>The protons were identified by magnetic deflection measurements and their energies were considerably greater than those of the bombarding alpha particles.</a:t>
            </a:r>
          </a:p>
        </p:txBody>
      </p:sp>
      <p:graphicFrame>
        <p:nvGraphicFramePr>
          <p:cNvPr id="22530" name="Object 2"/>
          <p:cNvGraphicFramePr>
            <a:graphicFrameLocks noChangeAspect="1"/>
          </p:cNvGraphicFramePr>
          <p:nvPr/>
        </p:nvGraphicFramePr>
        <p:xfrm>
          <a:off x="3048000" y="4191000"/>
          <a:ext cx="4495800" cy="457200"/>
        </p:xfrm>
        <a:graphic>
          <a:graphicData uri="http://schemas.openxmlformats.org/presentationml/2006/ole">
            <p:oleObj spid="_x0000_s22530" name="Equation" r:id="rId3" imgW="1904760" imgH="241200" progId="Equation.3">
              <p:embed/>
            </p:oleObj>
          </a:graphicData>
        </a:graphic>
      </p:graphicFrame>
      <p:sp>
        <p:nvSpPr>
          <p:cNvPr id="5" name="Slide Number Placeholder 4"/>
          <p:cNvSpPr>
            <a:spLocks noGrp="1"/>
          </p:cNvSpPr>
          <p:nvPr>
            <p:ph type="sldNum" sz="quarter" idx="12"/>
          </p:nvPr>
        </p:nvSpPr>
        <p:spPr/>
        <p:txBody>
          <a:bodyPr/>
          <a:lstStyle/>
          <a:p>
            <a:fld id="{356B9DD1-6C8E-4E23-B135-13031D1B8C83}"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1070</TotalTime>
  <Words>1425</Words>
  <Application>Microsoft Office PowerPoint</Application>
  <PresentationFormat>On-screen Show (4:3)</PresentationFormat>
  <Paragraphs>133</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Nuclear physics is based on the forces known as nuclear forces. 1) The nuclear forces are strong attractive forces (protons and neutrons),Which bind the nucleons together in the nucleus of an atom.  2) These forces are very strong forces in nature.   3) These forces are neither gravitational nor electrostatic . Nuclear forces are of three types: i) The forces between two protons (pp force) ii) The forces between two neutrons (nn force)  iii) The force between a proton and a neutron (pn force)  All these forces are attractive and are of the same order.</vt:lpstr>
      <vt:lpstr>Slide 2</vt:lpstr>
      <vt:lpstr>Slide 3</vt:lpstr>
      <vt:lpstr>Slide 4</vt:lpstr>
      <vt:lpstr>Slide 5</vt:lpstr>
      <vt:lpstr>Slide 6</vt:lpstr>
      <vt:lpstr>Slide 7</vt:lpstr>
      <vt:lpstr>III) There is also wave mechanical argument against the existence of free electrons in the nucleus: If  an electron exists inside the nucleus, the uncertainty in its position (∆x ) may not exceed 10-14 m .  According to Heisenberg uncertainty principle, uncertainty  in the electrons momentum is,      Approximate momentum of electron, p= 1.1±10-20 kg ms-1. and has K.E. (T) many times greater than its rest energy moc2  i.e.    Hence to find T we can use the relativistic formula ,  T=pc   </vt:lpstr>
      <vt:lpstr>Nuclear Transmutation and discovery of neutron:</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 </dc:title>
  <dc:creator>intel</dc:creator>
  <cp:lastModifiedBy>micros</cp:lastModifiedBy>
  <cp:revision>154</cp:revision>
  <dcterms:created xsi:type="dcterms:W3CDTF">2020-07-16T13:25:49Z</dcterms:created>
  <dcterms:modified xsi:type="dcterms:W3CDTF">2020-10-29T12:14:37Z</dcterms:modified>
</cp:coreProperties>
</file>